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0" r:id="rId2"/>
    <p:sldMasterId id="2147483688" r:id="rId3"/>
  </p:sldMasterIdLst>
  <p:notesMasterIdLst>
    <p:notesMasterId r:id="rId22"/>
  </p:notesMasterIdLst>
  <p:handoutMasterIdLst>
    <p:handoutMasterId r:id="rId23"/>
  </p:handoutMasterIdLst>
  <p:sldIdLst>
    <p:sldId id="350" r:id="rId4"/>
    <p:sldId id="323" r:id="rId5"/>
    <p:sldId id="324" r:id="rId6"/>
    <p:sldId id="326" r:id="rId7"/>
    <p:sldId id="325" r:id="rId8"/>
    <p:sldId id="351" r:id="rId9"/>
    <p:sldId id="335" r:id="rId10"/>
    <p:sldId id="343" r:id="rId11"/>
    <p:sldId id="331" r:id="rId12"/>
    <p:sldId id="332" r:id="rId13"/>
    <p:sldId id="337" r:id="rId14"/>
    <p:sldId id="333" r:id="rId15"/>
    <p:sldId id="304" r:id="rId16"/>
    <p:sldId id="321" r:id="rId17"/>
    <p:sldId id="349" r:id="rId18"/>
    <p:sldId id="352" r:id="rId19"/>
    <p:sldId id="353" r:id="rId20"/>
    <p:sldId id="294" r:id="rId21"/>
  </p:sldIdLst>
  <p:sldSz cx="9144000" cy="5143500" type="screen16x9"/>
  <p:notesSz cx="6662738" cy="9926638"/>
  <p:custDataLst>
    <p:tags r:id="rId24"/>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6">
          <p15:clr>
            <a:srgbClr val="A4A3A4"/>
          </p15:clr>
        </p15:guide>
        <p15:guide id="2" orient="horz" pos="86">
          <p15:clr>
            <a:srgbClr val="A4A3A4"/>
          </p15:clr>
        </p15:guide>
        <p15:guide id="3" orient="horz" pos="2894">
          <p15:clr>
            <a:srgbClr val="A4A3A4"/>
          </p15:clr>
        </p15:guide>
        <p15:guide id="4" orient="horz" pos="3064">
          <p15:clr>
            <a:srgbClr val="A4A3A4"/>
          </p15:clr>
        </p15:guide>
        <p15:guide id="5" orient="horz" pos="2956">
          <p15:clr>
            <a:srgbClr val="A4A3A4"/>
          </p15:clr>
        </p15:guide>
        <p15:guide id="6" orient="horz" pos="221">
          <p15:clr>
            <a:srgbClr val="A4A3A4"/>
          </p15:clr>
        </p15:guide>
        <p15:guide id="7" orient="horz" pos="466">
          <p15:clr>
            <a:srgbClr val="A4A3A4"/>
          </p15:clr>
        </p15:guide>
        <p15:guide id="8" orient="horz" pos="652">
          <p15:clr>
            <a:srgbClr val="A4A3A4"/>
          </p15:clr>
        </p15:guide>
        <p15:guide id="9" orient="horz" pos="839">
          <p15:clr>
            <a:srgbClr val="A4A3A4"/>
          </p15:clr>
        </p15:guide>
        <p15:guide id="10" orient="horz" pos="2785">
          <p15:clr>
            <a:srgbClr val="A4A3A4"/>
          </p15:clr>
        </p15:guide>
        <p15:guide id="11" pos="116">
          <p15:clr>
            <a:srgbClr val="A4A3A4"/>
          </p15:clr>
        </p15:guide>
        <p15:guide id="12" pos="5644">
          <p15:clr>
            <a:srgbClr val="A4A3A4"/>
          </p15:clr>
        </p15:guide>
        <p15:guide id="13" pos="293">
          <p15:clr>
            <a:srgbClr val="A4A3A4"/>
          </p15:clr>
        </p15:guide>
        <p15:guide id="14" pos="5468">
          <p15:clr>
            <a:srgbClr val="A4A3A4"/>
          </p15:clr>
        </p15:guide>
        <p15:guide id="15" pos="2951">
          <p15:clr>
            <a:srgbClr val="A4A3A4"/>
          </p15:clr>
        </p15:guide>
        <p15:guide id="16" pos="2881">
          <p15:clr>
            <a:srgbClr val="A4A3A4"/>
          </p15:clr>
        </p15:guide>
        <p15:guide id="17" pos="2810">
          <p15:clr>
            <a:srgbClr val="A4A3A4"/>
          </p15:clr>
        </p15:guide>
      </p15:sldGuideLst>
    </p:ext>
    <p:ext uri="{2D200454-40CA-4A62-9FC3-DE9A4176ACB9}">
      <p15:notesGuideLst xmlns:p15="http://schemas.microsoft.com/office/powerpoint/2012/main">
        <p15:guide id="1" orient="horz" pos="3127">
          <p15:clr>
            <a:srgbClr val="A4A3A4"/>
          </p15:clr>
        </p15:guide>
        <p15:guide id="2" pos="20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081" autoAdjust="0"/>
    <p:restoredTop sz="94629" autoAdjust="0"/>
  </p:normalViewPr>
  <p:slideViewPr>
    <p:cSldViewPr snapToGrid="0" snapToObjects="1">
      <p:cViewPr varScale="1">
        <p:scale>
          <a:sx n="84" d="100"/>
          <a:sy n="84" d="100"/>
        </p:scale>
        <p:origin x="76" y="68"/>
      </p:cViewPr>
      <p:guideLst>
        <p:guide orient="horz" pos="3156"/>
        <p:guide orient="horz" pos="86"/>
        <p:guide orient="horz" pos="2894"/>
        <p:guide orient="horz" pos="3064"/>
        <p:guide orient="horz" pos="2956"/>
        <p:guide orient="horz" pos="221"/>
        <p:guide orient="horz" pos="466"/>
        <p:guide orient="horz" pos="652"/>
        <p:guide orient="horz" pos="839"/>
        <p:guide orient="horz" pos="2785"/>
        <p:guide pos="116"/>
        <p:guide pos="5644"/>
        <p:guide pos="293"/>
        <p:guide pos="5468"/>
        <p:guide pos="2951"/>
        <p:guide pos="2881"/>
        <p:guide pos="281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1" d="100"/>
          <a:sy n="51" d="100"/>
        </p:scale>
        <p:origin x="-2676" y="-108"/>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CE9824-9C51-4D45-97E3-1B0256BAF310}" type="doc">
      <dgm:prSet loTypeId="urn:microsoft.com/office/officeart/2005/8/layout/hProcess4" loCatId="process" qsTypeId="urn:microsoft.com/office/officeart/2005/8/quickstyle/simple5" qsCatId="simple" csTypeId="urn:microsoft.com/office/officeart/2005/8/colors/colorful1#7" csCatId="colorful" phldr="1"/>
      <dgm:spPr/>
      <dgm:t>
        <a:bodyPr/>
        <a:lstStyle/>
        <a:p>
          <a:endParaRPr lang="en-US"/>
        </a:p>
      </dgm:t>
    </dgm:pt>
    <dgm:pt modelId="{2B70C782-4149-4B52-91FE-02E7999505A7}">
      <dgm:prSet phldrT="[Text]"/>
      <dgm:spPr/>
      <dgm:t>
        <a:bodyPr/>
        <a:lstStyle/>
        <a:p>
          <a:r>
            <a:rPr lang="de-DE"/>
            <a:t>Prosecution</a:t>
          </a:r>
          <a:endParaRPr lang="en-US" dirty="0"/>
        </a:p>
      </dgm:t>
    </dgm:pt>
    <dgm:pt modelId="{EEB3070F-8DE7-4325-9C50-C9A679241AE9}" type="parTrans" cxnId="{A0B68017-4659-499D-B5B4-4C819551862C}">
      <dgm:prSet/>
      <dgm:spPr/>
      <dgm:t>
        <a:bodyPr/>
        <a:lstStyle/>
        <a:p>
          <a:endParaRPr lang="en-US"/>
        </a:p>
      </dgm:t>
    </dgm:pt>
    <dgm:pt modelId="{C3D3A5DC-7638-44BB-81FC-FF9E41EC493B}" type="sibTrans" cxnId="{A0B68017-4659-499D-B5B4-4C819551862C}">
      <dgm:prSet/>
      <dgm:spPr/>
      <dgm:t>
        <a:bodyPr/>
        <a:lstStyle/>
        <a:p>
          <a:endParaRPr lang="en-US" dirty="0"/>
        </a:p>
      </dgm:t>
    </dgm:pt>
    <dgm:pt modelId="{AB5861FA-D858-4441-9CDC-5E35A0C76871}">
      <dgm:prSet phldrT="[Text]"/>
      <dgm:spPr/>
      <dgm:t>
        <a:bodyPr/>
        <a:lstStyle/>
        <a:p>
          <a:r>
            <a:rPr lang="en-GB" b="1" dirty="0"/>
            <a:t>Monetary penalties </a:t>
          </a:r>
          <a:r>
            <a:rPr lang="pl-PL" b="1" dirty="0"/>
            <a:t>and</a:t>
          </a:r>
          <a:r>
            <a:rPr lang="de-DE" b="1" dirty="0"/>
            <a:t> fines</a:t>
          </a:r>
          <a:endParaRPr lang="en-US" b="1" dirty="0"/>
        </a:p>
      </dgm:t>
    </dgm:pt>
    <dgm:pt modelId="{BE6F1CEF-1C97-4F07-B758-DFBCB023C046}" type="parTrans" cxnId="{EBFBD514-508C-4AC9-83D8-C1D121EADF34}">
      <dgm:prSet/>
      <dgm:spPr/>
      <dgm:t>
        <a:bodyPr/>
        <a:lstStyle/>
        <a:p>
          <a:endParaRPr lang="en-US"/>
        </a:p>
      </dgm:t>
    </dgm:pt>
    <dgm:pt modelId="{75C6B814-B6F8-401C-BADE-98510F733375}" type="sibTrans" cxnId="{EBFBD514-508C-4AC9-83D8-C1D121EADF34}">
      <dgm:prSet/>
      <dgm:spPr/>
      <dgm:t>
        <a:bodyPr/>
        <a:lstStyle/>
        <a:p>
          <a:endParaRPr lang="en-US"/>
        </a:p>
      </dgm:t>
    </dgm:pt>
    <dgm:pt modelId="{8186E33C-3F88-422A-BFC3-FF91DFD5965D}">
      <dgm:prSet phldrT="[Text]"/>
      <dgm:spPr/>
      <dgm:t>
        <a:bodyPr/>
        <a:lstStyle/>
        <a:p>
          <a:r>
            <a:rPr lang="pl-PL" dirty="0"/>
            <a:t>Suspension of operator</a:t>
          </a:r>
          <a:r>
            <a:rPr lang="en-GB" dirty="0"/>
            <a:t>’</a:t>
          </a:r>
          <a:r>
            <a:rPr lang="pl-PL" dirty="0"/>
            <a:t>s licence</a:t>
          </a:r>
        </a:p>
      </dgm:t>
    </dgm:pt>
    <dgm:pt modelId="{A9917676-3155-42B3-BC28-608B12C36603}" type="parTrans" cxnId="{0C9EAD1E-323B-43B9-90CC-A6CA4869747B}">
      <dgm:prSet/>
      <dgm:spPr/>
      <dgm:t>
        <a:bodyPr/>
        <a:lstStyle/>
        <a:p>
          <a:endParaRPr lang="en-US"/>
        </a:p>
      </dgm:t>
    </dgm:pt>
    <dgm:pt modelId="{7A5F7C35-2538-4509-BC6E-C49DE5ADBF05}" type="sibTrans" cxnId="{0C9EAD1E-323B-43B9-90CC-A6CA4869747B}">
      <dgm:prSet/>
      <dgm:spPr/>
      <dgm:t>
        <a:bodyPr/>
        <a:lstStyle/>
        <a:p>
          <a:endParaRPr lang="en-US" dirty="0"/>
        </a:p>
      </dgm:t>
    </dgm:pt>
    <dgm:pt modelId="{05912001-C596-4F43-8E7E-363B4CC63D30}">
      <dgm:prSet phldrT="[Text]"/>
      <dgm:spPr/>
      <dgm:t>
        <a:bodyPr/>
        <a:lstStyle/>
        <a:p>
          <a:r>
            <a:rPr lang="de-DE" b="1" dirty="0"/>
            <a:t>Loss of customers</a:t>
          </a:r>
          <a:endParaRPr lang="en-US" b="1" dirty="0"/>
        </a:p>
      </dgm:t>
    </dgm:pt>
    <dgm:pt modelId="{1B579A18-1829-4826-BB5C-8B4080113A77}" type="parTrans" cxnId="{79406C4D-474A-49DF-B4F5-2DB4F42656E6}">
      <dgm:prSet/>
      <dgm:spPr/>
      <dgm:t>
        <a:bodyPr/>
        <a:lstStyle/>
        <a:p>
          <a:endParaRPr lang="en-US"/>
        </a:p>
      </dgm:t>
    </dgm:pt>
    <dgm:pt modelId="{CA8B4953-8673-445C-A991-B4BD3EC13DE0}" type="sibTrans" cxnId="{79406C4D-474A-49DF-B4F5-2DB4F42656E6}">
      <dgm:prSet/>
      <dgm:spPr/>
      <dgm:t>
        <a:bodyPr/>
        <a:lstStyle/>
        <a:p>
          <a:endParaRPr lang="en-US"/>
        </a:p>
      </dgm:t>
    </dgm:pt>
    <dgm:pt modelId="{11E2397B-7F50-41C7-9293-1ACF265D618A}">
      <dgm:prSet phldrT="[Text]"/>
      <dgm:spPr/>
      <dgm:t>
        <a:bodyPr/>
        <a:lstStyle/>
        <a:p>
          <a:r>
            <a:rPr lang="de-DE" b="1" dirty="0"/>
            <a:t>Revenue reduction</a:t>
          </a:r>
          <a:endParaRPr lang="en-US" b="1" dirty="0"/>
        </a:p>
      </dgm:t>
    </dgm:pt>
    <dgm:pt modelId="{CF1523FB-BE54-4B16-9681-F36DEFBB5C73}" type="parTrans" cxnId="{98C7F6A5-3584-4DD7-A7BA-B13B03A1DFE9}">
      <dgm:prSet/>
      <dgm:spPr/>
      <dgm:t>
        <a:bodyPr/>
        <a:lstStyle/>
        <a:p>
          <a:endParaRPr lang="en-US"/>
        </a:p>
      </dgm:t>
    </dgm:pt>
    <dgm:pt modelId="{D4A416CD-B23A-4443-B066-6D5DDCCB60F7}" type="sibTrans" cxnId="{98C7F6A5-3584-4DD7-A7BA-B13B03A1DFE9}">
      <dgm:prSet/>
      <dgm:spPr/>
      <dgm:t>
        <a:bodyPr/>
        <a:lstStyle/>
        <a:p>
          <a:endParaRPr lang="en-US"/>
        </a:p>
      </dgm:t>
    </dgm:pt>
    <dgm:pt modelId="{522FCBBA-F4AD-4EA4-B947-CA48126ECF60}">
      <dgm:prSet phldrT="[Text]"/>
      <dgm:spPr/>
      <dgm:t>
        <a:bodyPr/>
        <a:lstStyle/>
        <a:p>
          <a:r>
            <a:rPr lang="de-DE" dirty="0"/>
            <a:t>Reputational damage</a:t>
          </a:r>
          <a:endParaRPr lang="en-US" dirty="0"/>
        </a:p>
      </dgm:t>
    </dgm:pt>
    <dgm:pt modelId="{52A04CC2-FC6C-485E-8D44-53B396EFBE9B}" type="parTrans" cxnId="{162DF820-1ECA-4CFF-B729-17B1D5DE154A}">
      <dgm:prSet/>
      <dgm:spPr/>
      <dgm:t>
        <a:bodyPr/>
        <a:lstStyle/>
        <a:p>
          <a:endParaRPr lang="en-US"/>
        </a:p>
      </dgm:t>
    </dgm:pt>
    <dgm:pt modelId="{AC21E9AD-E1F3-4555-B0AB-71B25847C90F}" type="sibTrans" cxnId="{162DF820-1ECA-4CFF-B729-17B1D5DE154A}">
      <dgm:prSet/>
      <dgm:spPr/>
      <dgm:t>
        <a:bodyPr/>
        <a:lstStyle/>
        <a:p>
          <a:endParaRPr lang="en-US"/>
        </a:p>
      </dgm:t>
    </dgm:pt>
    <dgm:pt modelId="{53CE1059-DA8C-44A7-AD62-A5F6FB1A6317}">
      <dgm:prSet phldrT="[Text]"/>
      <dgm:spPr/>
      <dgm:t>
        <a:bodyPr/>
        <a:lstStyle/>
        <a:p>
          <a:r>
            <a:rPr lang="de-DE" b="1" dirty="0"/>
            <a:t>Bad press</a:t>
          </a:r>
          <a:endParaRPr lang="en-US" b="1" dirty="0"/>
        </a:p>
      </dgm:t>
    </dgm:pt>
    <dgm:pt modelId="{C7725F4A-F4E1-4979-B70B-85E6E7C5F413}" type="parTrans" cxnId="{B0D58343-E12D-4D92-BF0F-B2CBAB91C248}">
      <dgm:prSet/>
      <dgm:spPr/>
      <dgm:t>
        <a:bodyPr/>
        <a:lstStyle/>
        <a:p>
          <a:endParaRPr lang="en-US"/>
        </a:p>
      </dgm:t>
    </dgm:pt>
    <dgm:pt modelId="{B8C989FB-E7E6-48F8-93A5-94F98185BD3E}" type="sibTrans" cxnId="{B0D58343-E12D-4D92-BF0F-B2CBAB91C248}">
      <dgm:prSet/>
      <dgm:spPr/>
      <dgm:t>
        <a:bodyPr/>
        <a:lstStyle/>
        <a:p>
          <a:endParaRPr lang="en-US"/>
        </a:p>
      </dgm:t>
    </dgm:pt>
    <dgm:pt modelId="{6F37F8D2-48A6-4793-AD18-60AEB644479E}">
      <dgm:prSet phldrT="[Text]"/>
      <dgm:spPr/>
      <dgm:t>
        <a:bodyPr/>
        <a:lstStyle/>
        <a:p>
          <a:r>
            <a:rPr lang="de-DE" b="1" dirty="0"/>
            <a:t>Downturn in share capital</a:t>
          </a:r>
          <a:endParaRPr lang="en-US" b="1" dirty="0"/>
        </a:p>
      </dgm:t>
    </dgm:pt>
    <dgm:pt modelId="{A520F8D3-9037-407F-85E4-229880B037A4}" type="parTrans" cxnId="{5B9570DE-9A73-4BBD-BF66-1A9163453B6A}">
      <dgm:prSet/>
      <dgm:spPr/>
      <dgm:t>
        <a:bodyPr/>
        <a:lstStyle/>
        <a:p>
          <a:endParaRPr lang="en-US"/>
        </a:p>
      </dgm:t>
    </dgm:pt>
    <dgm:pt modelId="{DD1361E8-73DC-43F1-A177-B2BC9C9BC73D}" type="sibTrans" cxnId="{5B9570DE-9A73-4BBD-BF66-1A9163453B6A}">
      <dgm:prSet/>
      <dgm:spPr/>
      <dgm:t>
        <a:bodyPr/>
        <a:lstStyle/>
        <a:p>
          <a:endParaRPr lang="en-US"/>
        </a:p>
      </dgm:t>
    </dgm:pt>
    <dgm:pt modelId="{B4434A5C-C6F9-482C-AD44-0E3C1CCA2C82}">
      <dgm:prSet phldrT="[Text]"/>
      <dgm:spPr/>
      <dgm:t>
        <a:bodyPr/>
        <a:lstStyle/>
        <a:p>
          <a:r>
            <a:rPr lang="de-DE" b="1" dirty="0"/>
            <a:t>Imprisonment of Board members</a:t>
          </a:r>
          <a:endParaRPr lang="en-US" b="1" dirty="0"/>
        </a:p>
      </dgm:t>
    </dgm:pt>
    <dgm:pt modelId="{7B49105E-5144-4EE4-BC94-64F459915BBC}" type="parTrans" cxnId="{80B27444-DA7A-4538-8074-007AB0B14268}">
      <dgm:prSet/>
      <dgm:spPr/>
      <dgm:t>
        <a:bodyPr/>
        <a:lstStyle/>
        <a:p>
          <a:endParaRPr lang="pl-PL"/>
        </a:p>
      </dgm:t>
    </dgm:pt>
    <dgm:pt modelId="{3709B133-4FCB-49F3-B126-9AFB2509B165}" type="sibTrans" cxnId="{80B27444-DA7A-4538-8074-007AB0B14268}">
      <dgm:prSet/>
      <dgm:spPr/>
      <dgm:t>
        <a:bodyPr/>
        <a:lstStyle/>
        <a:p>
          <a:endParaRPr lang="pl-PL"/>
        </a:p>
      </dgm:t>
    </dgm:pt>
    <dgm:pt modelId="{82DC2B7F-C5BD-4E9A-AD80-694A92237625}" type="pres">
      <dgm:prSet presAssocID="{35CE9824-9C51-4D45-97E3-1B0256BAF310}" presName="Name0" presStyleCnt="0">
        <dgm:presLayoutVars>
          <dgm:dir/>
          <dgm:animLvl val="lvl"/>
          <dgm:resizeHandles val="exact"/>
        </dgm:presLayoutVars>
      </dgm:prSet>
      <dgm:spPr/>
    </dgm:pt>
    <dgm:pt modelId="{F9E4F47B-6160-4200-A1E3-1E353B855455}" type="pres">
      <dgm:prSet presAssocID="{35CE9824-9C51-4D45-97E3-1B0256BAF310}" presName="tSp" presStyleCnt="0"/>
      <dgm:spPr/>
    </dgm:pt>
    <dgm:pt modelId="{B591B0D9-78C1-42A5-B2B0-5B9271D3D485}" type="pres">
      <dgm:prSet presAssocID="{35CE9824-9C51-4D45-97E3-1B0256BAF310}" presName="bSp" presStyleCnt="0"/>
      <dgm:spPr/>
    </dgm:pt>
    <dgm:pt modelId="{6DCBAD16-A2F2-46AD-AB8B-CC7B7D252A36}" type="pres">
      <dgm:prSet presAssocID="{35CE9824-9C51-4D45-97E3-1B0256BAF310}" presName="process" presStyleCnt="0"/>
      <dgm:spPr/>
    </dgm:pt>
    <dgm:pt modelId="{DEEC3F54-2466-4125-BF51-B8147691E3B5}" type="pres">
      <dgm:prSet presAssocID="{2B70C782-4149-4B52-91FE-02E7999505A7}" presName="composite1" presStyleCnt="0"/>
      <dgm:spPr/>
    </dgm:pt>
    <dgm:pt modelId="{6F23F6A9-3362-4A36-A9FA-EF5A6571D486}" type="pres">
      <dgm:prSet presAssocID="{2B70C782-4149-4B52-91FE-02E7999505A7}" presName="dummyNode1" presStyleLbl="node1" presStyleIdx="0" presStyleCnt="3"/>
      <dgm:spPr/>
    </dgm:pt>
    <dgm:pt modelId="{CA7C343E-F016-4E51-ACFE-8BC903446078}" type="pres">
      <dgm:prSet presAssocID="{2B70C782-4149-4B52-91FE-02E7999505A7}" presName="childNode1" presStyleLbl="bgAcc1" presStyleIdx="0" presStyleCnt="3" custScaleX="121690">
        <dgm:presLayoutVars>
          <dgm:bulletEnabled val="1"/>
        </dgm:presLayoutVars>
      </dgm:prSet>
      <dgm:spPr/>
    </dgm:pt>
    <dgm:pt modelId="{2D5AA797-EE45-4E05-B523-B6550E9E8369}" type="pres">
      <dgm:prSet presAssocID="{2B70C782-4149-4B52-91FE-02E7999505A7}" presName="childNode1tx" presStyleLbl="bgAcc1" presStyleIdx="0" presStyleCnt="3">
        <dgm:presLayoutVars>
          <dgm:bulletEnabled val="1"/>
        </dgm:presLayoutVars>
      </dgm:prSet>
      <dgm:spPr/>
    </dgm:pt>
    <dgm:pt modelId="{EE963205-E0E3-4CDA-9174-E149F9D534E7}" type="pres">
      <dgm:prSet presAssocID="{2B70C782-4149-4B52-91FE-02E7999505A7}" presName="parentNode1" presStyleLbl="node1" presStyleIdx="0" presStyleCnt="3">
        <dgm:presLayoutVars>
          <dgm:chMax val="1"/>
          <dgm:bulletEnabled val="1"/>
        </dgm:presLayoutVars>
      </dgm:prSet>
      <dgm:spPr/>
    </dgm:pt>
    <dgm:pt modelId="{DD4F63F8-6BC2-4A50-846C-A81491DFC3E6}" type="pres">
      <dgm:prSet presAssocID="{2B70C782-4149-4B52-91FE-02E7999505A7}" presName="connSite1" presStyleCnt="0"/>
      <dgm:spPr/>
    </dgm:pt>
    <dgm:pt modelId="{D00FF9DF-213F-45D8-9DB2-B8811F958D6D}" type="pres">
      <dgm:prSet presAssocID="{C3D3A5DC-7638-44BB-81FC-FF9E41EC493B}" presName="Name9" presStyleLbl="sibTrans2D1" presStyleIdx="0" presStyleCnt="2"/>
      <dgm:spPr/>
    </dgm:pt>
    <dgm:pt modelId="{44A8D026-D5E6-4BFE-8FB7-2369D4370456}" type="pres">
      <dgm:prSet presAssocID="{8186E33C-3F88-422A-BFC3-FF91DFD5965D}" presName="composite2" presStyleCnt="0"/>
      <dgm:spPr/>
    </dgm:pt>
    <dgm:pt modelId="{48D2484F-BA98-4A6C-8564-77AA1ED4092D}" type="pres">
      <dgm:prSet presAssocID="{8186E33C-3F88-422A-BFC3-FF91DFD5965D}" presName="dummyNode2" presStyleLbl="node1" presStyleIdx="0" presStyleCnt="3"/>
      <dgm:spPr/>
    </dgm:pt>
    <dgm:pt modelId="{A59EE048-6294-49D5-8BA5-212D0CA256AF}" type="pres">
      <dgm:prSet presAssocID="{8186E33C-3F88-422A-BFC3-FF91DFD5965D}" presName="childNode2" presStyleLbl="bgAcc1" presStyleIdx="1" presStyleCnt="3">
        <dgm:presLayoutVars>
          <dgm:bulletEnabled val="1"/>
        </dgm:presLayoutVars>
      </dgm:prSet>
      <dgm:spPr/>
    </dgm:pt>
    <dgm:pt modelId="{742469C7-E2EB-41A0-8387-DA0EEB26E870}" type="pres">
      <dgm:prSet presAssocID="{8186E33C-3F88-422A-BFC3-FF91DFD5965D}" presName="childNode2tx" presStyleLbl="bgAcc1" presStyleIdx="1" presStyleCnt="3">
        <dgm:presLayoutVars>
          <dgm:bulletEnabled val="1"/>
        </dgm:presLayoutVars>
      </dgm:prSet>
      <dgm:spPr/>
    </dgm:pt>
    <dgm:pt modelId="{B82D6BE5-E0B4-4439-89C5-8D227386A263}" type="pres">
      <dgm:prSet presAssocID="{8186E33C-3F88-422A-BFC3-FF91DFD5965D}" presName="parentNode2" presStyleLbl="node1" presStyleIdx="1" presStyleCnt="3">
        <dgm:presLayoutVars>
          <dgm:chMax val="0"/>
          <dgm:bulletEnabled val="1"/>
        </dgm:presLayoutVars>
      </dgm:prSet>
      <dgm:spPr/>
    </dgm:pt>
    <dgm:pt modelId="{CFBB992C-3212-47A4-B3F5-0B88075726B0}" type="pres">
      <dgm:prSet presAssocID="{8186E33C-3F88-422A-BFC3-FF91DFD5965D}" presName="connSite2" presStyleCnt="0"/>
      <dgm:spPr/>
    </dgm:pt>
    <dgm:pt modelId="{A1503422-3DDD-468B-B383-0B27F127A9E6}" type="pres">
      <dgm:prSet presAssocID="{7A5F7C35-2538-4509-BC6E-C49DE5ADBF05}" presName="Name18" presStyleLbl="sibTrans2D1" presStyleIdx="1" presStyleCnt="2"/>
      <dgm:spPr/>
    </dgm:pt>
    <dgm:pt modelId="{6F9D4E08-7746-4265-9313-C0AD3DE7CDD7}" type="pres">
      <dgm:prSet presAssocID="{522FCBBA-F4AD-4EA4-B947-CA48126ECF60}" presName="composite1" presStyleCnt="0"/>
      <dgm:spPr/>
    </dgm:pt>
    <dgm:pt modelId="{5B10D712-C702-4CB7-8853-C8E78CB63569}" type="pres">
      <dgm:prSet presAssocID="{522FCBBA-F4AD-4EA4-B947-CA48126ECF60}" presName="dummyNode1" presStyleLbl="node1" presStyleIdx="1" presStyleCnt="3"/>
      <dgm:spPr/>
    </dgm:pt>
    <dgm:pt modelId="{6565E4DD-7258-41B9-AFCB-3077939D585B}" type="pres">
      <dgm:prSet presAssocID="{522FCBBA-F4AD-4EA4-B947-CA48126ECF60}" presName="childNode1" presStyleLbl="bgAcc1" presStyleIdx="2" presStyleCnt="3">
        <dgm:presLayoutVars>
          <dgm:bulletEnabled val="1"/>
        </dgm:presLayoutVars>
      </dgm:prSet>
      <dgm:spPr/>
    </dgm:pt>
    <dgm:pt modelId="{E569042D-B8AA-4BD7-A5BD-F142FE17F1D1}" type="pres">
      <dgm:prSet presAssocID="{522FCBBA-F4AD-4EA4-B947-CA48126ECF60}" presName="childNode1tx" presStyleLbl="bgAcc1" presStyleIdx="2" presStyleCnt="3">
        <dgm:presLayoutVars>
          <dgm:bulletEnabled val="1"/>
        </dgm:presLayoutVars>
      </dgm:prSet>
      <dgm:spPr/>
    </dgm:pt>
    <dgm:pt modelId="{A0C31C8D-C343-4880-92D3-C6D55308EC1C}" type="pres">
      <dgm:prSet presAssocID="{522FCBBA-F4AD-4EA4-B947-CA48126ECF60}" presName="parentNode1" presStyleLbl="node1" presStyleIdx="2" presStyleCnt="3">
        <dgm:presLayoutVars>
          <dgm:chMax val="1"/>
          <dgm:bulletEnabled val="1"/>
        </dgm:presLayoutVars>
      </dgm:prSet>
      <dgm:spPr/>
    </dgm:pt>
    <dgm:pt modelId="{65F5B2B0-763A-4636-A6C6-17A7350720B8}" type="pres">
      <dgm:prSet presAssocID="{522FCBBA-F4AD-4EA4-B947-CA48126ECF60}" presName="connSite1" presStyleCnt="0"/>
      <dgm:spPr/>
    </dgm:pt>
  </dgm:ptLst>
  <dgm:cxnLst>
    <dgm:cxn modelId="{C080B304-EA9D-4B73-86AE-DD21923CB5B1}" type="presOf" srcId="{6F37F8D2-48A6-4793-AD18-60AEB644479E}" destId="{E569042D-B8AA-4BD7-A5BD-F142FE17F1D1}" srcOrd="1" destOrd="1" presId="urn:microsoft.com/office/officeart/2005/8/layout/hProcess4"/>
    <dgm:cxn modelId="{DEFD4906-A0D5-4A97-A5F9-E9417DC6C022}" type="presOf" srcId="{11E2397B-7F50-41C7-9293-1ACF265D618A}" destId="{A59EE048-6294-49D5-8BA5-212D0CA256AF}" srcOrd="0" destOrd="1" presId="urn:microsoft.com/office/officeart/2005/8/layout/hProcess4"/>
    <dgm:cxn modelId="{A42B2111-86E1-44C6-9421-4D4B6D04C3BA}" type="presOf" srcId="{53CE1059-DA8C-44A7-AD62-A5F6FB1A6317}" destId="{E569042D-B8AA-4BD7-A5BD-F142FE17F1D1}" srcOrd="1" destOrd="0" presId="urn:microsoft.com/office/officeart/2005/8/layout/hProcess4"/>
    <dgm:cxn modelId="{EBFBD514-508C-4AC9-83D8-C1D121EADF34}" srcId="{2B70C782-4149-4B52-91FE-02E7999505A7}" destId="{AB5861FA-D858-4441-9CDC-5E35A0C76871}" srcOrd="0" destOrd="0" parTransId="{BE6F1CEF-1C97-4F07-B758-DFBCB023C046}" sibTransId="{75C6B814-B6F8-401C-BADE-98510F733375}"/>
    <dgm:cxn modelId="{A0B68017-4659-499D-B5B4-4C819551862C}" srcId="{35CE9824-9C51-4D45-97E3-1B0256BAF310}" destId="{2B70C782-4149-4B52-91FE-02E7999505A7}" srcOrd="0" destOrd="0" parTransId="{EEB3070F-8DE7-4325-9C50-C9A679241AE9}" sibTransId="{C3D3A5DC-7638-44BB-81FC-FF9E41EC493B}"/>
    <dgm:cxn modelId="{0C9EAD1E-323B-43B9-90CC-A6CA4869747B}" srcId="{35CE9824-9C51-4D45-97E3-1B0256BAF310}" destId="{8186E33C-3F88-422A-BFC3-FF91DFD5965D}" srcOrd="1" destOrd="0" parTransId="{A9917676-3155-42B3-BC28-608B12C36603}" sibTransId="{7A5F7C35-2538-4509-BC6E-C49DE5ADBF05}"/>
    <dgm:cxn modelId="{162DF820-1ECA-4CFF-B729-17B1D5DE154A}" srcId="{35CE9824-9C51-4D45-97E3-1B0256BAF310}" destId="{522FCBBA-F4AD-4EA4-B947-CA48126ECF60}" srcOrd="2" destOrd="0" parTransId="{52A04CC2-FC6C-485E-8D44-53B396EFBE9B}" sibTransId="{AC21E9AD-E1F3-4555-B0AB-71B25847C90F}"/>
    <dgm:cxn modelId="{E8E57B27-82ED-4A23-BF0E-03BF9B2D5977}" type="presOf" srcId="{C3D3A5DC-7638-44BB-81FC-FF9E41EC493B}" destId="{D00FF9DF-213F-45D8-9DB2-B8811F958D6D}" srcOrd="0" destOrd="0" presId="urn:microsoft.com/office/officeart/2005/8/layout/hProcess4"/>
    <dgm:cxn modelId="{F0F45733-F766-476C-8316-13CF8FAA47B0}" type="presOf" srcId="{2B70C782-4149-4B52-91FE-02E7999505A7}" destId="{EE963205-E0E3-4CDA-9174-E149F9D534E7}" srcOrd="0" destOrd="0" presId="urn:microsoft.com/office/officeart/2005/8/layout/hProcess4"/>
    <dgm:cxn modelId="{440C3B5D-BB33-4A7C-91D1-AFA8A541B02F}" type="presOf" srcId="{05912001-C596-4F43-8E7E-363B4CC63D30}" destId="{A59EE048-6294-49D5-8BA5-212D0CA256AF}" srcOrd="0" destOrd="0" presId="urn:microsoft.com/office/officeart/2005/8/layout/hProcess4"/>
    <dgm:cxn modelId="{B0D58343-E12D-4D92-BF0F-B2CBAB91C248}" srcId="{522FCBBA-F4AD-4EA4-B947-CA48126ECF60}" destId="{53CE1059-DA8C-44A7-AD62-A5F6FB1A6317}" srcOrd="0" destOrd="0" parTransId="{C7725F4A-F4E1-4979-B70B-85E6E7C5F413}" sibTransId="{B8C989FB-E7E6-48F8-93A5-94F98185BD3E}"/>
    <dgm:cxn modelId="{80B27444-DA7A-4538-8074-007AB0B14268}" srcId="{2B70C782-4149-4B52-91FE-02E7999505A7}" destId="{B4434A5C-C6F9-482C-AD44-0E3C1CCA2C82}" srcOrd="1" destOrd="0" parTransId="{7B49105E-5144-4EE4-BC94-64F459915BBC}" sibTransId="{3709B133-4FCB-49F3-B126-9AFB2509B165}"/>
    <dgm:cxn modelId="{79406C4D-474A-49DF-B4F5-2DB4F42656E6}" srcId="{8186E33C-3F88-422A-BFC3-FF91DFD5965D}" destId="{05912001-C596-4F43-8E7E-363B4CC63D30}" srcOrd="0" destOrd="0" parTransId="{1B579A18-1829-4826-BB5C-8B4080113A77}" sibTransId="{CA8B4953-8673-445C-A991-B4BD3EC13DE0}"/>
    <dgm:cxn modelId="{93779971-DB65-4BD7-84EB-A1372F55C4E5}" type="presOf" srcId="{8186E33C-3F88-422A-BFC3-FF91DFD5965D}" destId="{B82D6BE5-E0B4-4439-89C5-8D227386A263}" srcOrd="0" destOrd="0" presId="urn:microsoft.com/office/officeart/2005/8/layout/hProcess4"/>
    <dgm:cxn modelId="{106A1B78-2800-476C-B5F0-31EB4EC1D14C}" type="presOf" srcId="{7A5F7C35-2538-4509-BC6E-C49DE5ADBF05}" destId="{A1503422-3DDD-468B-B383-0B27F127A9E6}" srcOrd="0" destOrd="0" presId="urn:microsoft.com/office/officeart/2005/8/layout/hProcess4"/>
    <dgm:cxn modelId="{9CDF8181-283C-41C8-AFD9-3DA354FEC4B1}" type="presOf" srcId="{522FCBBA-F4AD-4EA4-B947-CA48126ECF60}" destId="{A0C31C8D-C343-4880-92D3-C6D55308EC1C}" srcOrd="0" destOrd="0" presId="urn:microsoft.com/office/officeart/2005/8/layout/hProcess4"/>
    <dgm:cxn modelId="{0E635D84-29F1-4615-B79C-0C1F5395ADC4}" type="presOf" srcId="{AB5861FA-D858-4441-9CDC-5E35A0C76871}" destId="{CA7C343E-F016-4E51-ACFE-8BC903446078}" srcOrd="0" destOrd="0" presId="urn:microsoft.com/office/officeart/2005/8/layout/hProcess4"/>
    <dgm:cxn modelId="{1BC3D988-8C28-4E95-A307-4D254306A411}" type="presOf" srcId="{B4434A5C-C6F9-482C-AD44-0E3C1CCA2C82}" destId="{2D5AA797-EE45-4E05-B523-B6550E9E8369}" srcOrd="1" destOrd="1" presId="urn:microsoft.com/office/officeart/2005/8/layout/hProcess4"/>
    <dgm:cxn modelId="{2359C98B-A8A8-497B-B25A-172DAEF5D39B}" type="presOf" srcId="{53CE1059-DA8C-44A7-AD62-A5F6FB1A6317}" destId="{6565E4DD-7258-41B9-AFCB-3077939D585B}" srcOrd="0" destOrd="0" presId="urn:microsoft.com/office/officeart/2005/8/layout/hProcess4"/>
    <dgm:cxn modelId="{98C7F6A5-3584-4DD7-A7BA-B13B03A1DFE9}" srcId="{8186E33C-3F88-422A-BFC3-FF91DFD5965D}" destId="{11E2397B-7F50-41C7-9293-1ACF265D618A}" srcOrd="1" destOrd="0" parTransId="{CF1523FB-BE54-4B16-9681-F36DEFBB5C73}" sibTransId="{D4A416CD-B23A-4443-B066-6D5DDCCB60F7}"/>
    <dgm:cxn modelId="{B7AA88CA-EF14-4865-AB4E-E9A8FB547076}" type="presOf" srcId="{B4434A5C-C6F9-482C-AD44-0E3C1CCA2C82}" destId="{CA7C343E-F016-4E51-ACFE-8BC903446078}" srcOrd="0" destOrd="1" presId="urn:microsoft.com/office/officeart/2005/8/layout/hProcess4"/>
    <dgm:cxn modelId="{6F185CCB-4957-45CF-8F41-EFAE3A5CBB6F}" type="presOf" srcId="{05912001-C596-4F43-8E7E-363B4CC63D30}" destId="{742469C7-E2EB-41A0-8387-DA0EEB26E870}" srcOrd="1" destOrd="0" presId="urn:microsoft.com/office/officeart/2005/8/layout/hProcess4"/>
    <dgm:cxn modelId="{2984A7D4-7065-4337-9E81-CACF23FF1A16}" type="presOf" srcId="{35CE9824-9C51-4D45-97E3-1B0256BAF310}" destId="{82DC2B7F-C5BD-4E9A-AD80-694A92237625}" srcOrd="0" destOrd="0" presId="urn:microsoft.com/office/officeart/2005/8/layout/hProcess4"/>
    <dgm:cxn modelId="{4FD73AD7-AAF5-4551-902F-16E432705B0F}" type="presOf" srcId="{11E2397B-7F50-41C7-9293-1ACF265D618A}" destId="{742469C7-E2EB-41A0-8387-DA0EEB26E870}" srcOrd="1" destOrd="1" presId="urn:microsoft.com/office/officeart/2005/8/layout/hProcess4"/>
    <dgm:cxn modelId="{267C40D9-E196-4234-AF6F-B3F37D52CAC1}" type="presOf" srcId="{6F37F8D2-48A6-4793-AD18-60AEB644479E}" destId="{6565E4DD-7258-41B9-AFCB-3077939D585B}" srcOrd="0" destOrd="1" presId="urn:microsoft.com/office/officeart/2005/8/layout/hProcess4"/>
    <dgm:cxn modelId="{5B9570DE-9A73-4BBD-BF66-1A9163453B6A}" srcId="{522FCBBA-F4AD-4EA4-B947-CA48126ECF60}" destId="{6F37F8D2-48A6-4793-AD18-60AEB644479E}" srcOrd="1" destOrd="0" parTransId="{A520F8D3-9037-407F-85E4-229880B037A4}" sibTransId="{DD1361E8-73DC-43F1-A177-B2BC9C9BC73D}"/>
    <dgm:cxn modelId="{CD8103E6-8BD9-4DDF-BB14-FD3375FE781A}" type="presOf" srcId="{AB5861FA-D858-4441-9CDC-5E35A0C76871}" destId="{2D5AA797-EE45-4E05-B523-B6550E9E8369}" srcOrd="1" destOrd="0" presId="urn:microsoft.com/office/officeart/2005/8/layout/hProcess4"/>
    <dgm:cxn modelId="{336343DC-A425-4F2A-9231-028B38695DDB}" type="presParOf" srcId="{82DC2B7F-C5BD-4E9A-AD80-694A92237625}" destId="{F9E4F47B-6160-4200-A1E3-1E353B855455}" srcOrd="0" destOrd="0" presId="urn:microsoft.com/office/officeart/2005/8/layout/hProcess4"/>
    <dgm:cxn modelId="{1C847F51-3432-4BC5-93DE-8D4692C18FE6}" type="presParOf" srcId="{82DC2B7F-C5BD-4E9A-AD80-694A92237625}" destId="{B591B0D9-78C1-42A5-B2B0-5B9271D3D485}" srcOrd="1" destOrd="0" presId="urn:microsoft.com/office/officeart/2005/8/layout/hProcess4"/>
    <dgm:cxn modelId="{D27E31C8-7559-4D50-ADB4-06C0332481C8}" type="presParOf" srcId="{82DC2B7F-C5BD-4E9A-AD80-694A92237625}" destId="{6DCBAD16-A2F2-46AD-AB8B-CC7B7D252A36}" srcOrd="2" destOrd="0" presId="urn:microsoft.com/office/officeart/2005/8/layout/hProcess4"/>
    <dgm:cxn modelId="{654F6866-6F72-4A44-9331-BF0F9225481F}" type="presParOf" srcId="{6DCBAD16-A2F2-46AD-AB8B-CC7B7D252A36}" destId="{DEEC3F54-2466-4125-BF51-B8147691E3B5}" srcOrd="0" destOrd="0" presId="urn:microsoft.com/office/officeart/2005/8/layout/hProcess4"/>
    <dgm:cxn modelId="{CB85AF34-3981-479B-BB93-822B054BD456}" type="presParOf" srcId="{DEEC3F54-2466-4125-BF51-B8147691E3B5}" destId="{6F23F6A9-3362-4A36-A9FA-EF5A6571D486}" srcOrd="0" destOrd="0" presId="urn:microsoft.com/office/officeart/2005/8/layout/hProcess4"/>
    <dgm:cxn modelId="{56860FAB-8915-4D4A-84C9-D5A20314C2C5}" type="presParOf" srcId="{DEEC3F54-2466-4125-BF51-B8147691E3B5}" destId="{CA7C343E-F016-4E51-ACFE-8BC903446078}" srcOrd="1" destOrd="0" presId="urn:microsoft.com/office/officeart/2005/8/layout/hProcess4"/>
    <dgm:cxn modelId="{D1B63B97-0DFC-4D88-BECC-E6C2E9533336}" type="presParOf" srcId="{DEEC3F54-2466-4125-BF51-B8147691E3B5}" destId="{2D5AA797-EE45-4E05-B523-B6550E9E8369}" srcOrd="2" destOrd="0" presId="urn:microsoft.com/office/officeart/2005/8/layout/hProcess4"/>
    <dgm:cxn modelId="{9557999B-2398-4613-BAA8-C898BDDB035F}" type="presParOf" srcId="{DEEC3F54-2466-4125-BF51-B8147691E3B5}" destId="{EE963205-E0E3-4CDA-9174-E149F9D534E7}" srcOrd="3" destOrd="0" presId="urn:microsoft.com/office/officeart/2005/8/layout/hProcess4"/>
    <dgm:cxn modelId="{868E65EE-A4B5-4FE5-BBB6-924C122D49ED}" type="presParOf" srcId="{DEEC3F54-2466-4125-BF51-B8147691E3B5}" destId="{DD4F63F8-6BC2-4A50-846C-A81491DFC3E6}" srcOrd="4" destOrd="0" presId="urn:microsoft.com/office/officeart/2005/8/layout/hProcess4"/>
    <dgm:cxn modelId="{F504C073-4C7D-4C6B-A3B5-335C5F71D0FB}" type="presParOf" srcId="{6DCBAD16-A2F2-46AD-AB8B-CC7B7D252A36}" destId="{D00FF9DF-213F-45D8-9DB2-B8811F958D6D}" srcOrd="1" destOrd="0" presId="urn:microsoft.com/office/officeart/2005/8/layout/hProcess4"/>
    <dgm:cxn modelId="{798D2CC3-B74C-4FE9-AF61-3CC7C1F956C1}" type="presParOf" srcId="{6DCBAD16-A2F2-46AD-AB8B-CC7B7D252A36}" destId="{44A8D026-D5E6-4BFE-8FB7-2369D4370456}" srcOrd="2" destOrd="0" presId="urn:microsoft.com/office/officeart/2005/8/layout/hProcess4"/>
    <dgm:cxn modelId="{EF896AA6-FC35-4406-8C43-36B76EDC1056}" type="presParOf" srcId="{44A8D026-D5E6-4BFE-8FB7-2369D4370456}" destId="{48D2484F-BA98-4A6C-8564-77AA1ED4092D}" srcOrd="0" destOrd="0" presId="urn:microsoft.com/office/officeart/2005/8/layout/hProcess4"/>
    <dgm:cxn modelId="{E5471BF1-AE61-45E9-B429-285BD221CD0A}" type="presParOf" srcId="{44A8D026-D5E6-4BFE-8FB7-2369D4370456}" destId="{A59EE048-6294-49D5-8BA5-212D0CA256AF}" srcOrd="1" destOrd="0" presId="urn:microsoft.com/office/officeart/2005/8/layout/hProcess4"/>
    <dgm:cxn modelId="{61D59413-D831-443F-8895-D0D446B9E2C6}" type="presParOf" srcId="{44A8D026-D5E6-4BFE-8FB7-2369D4370456}" destId="{742469C7-E2EB-41A0-8387-DA0EEB26E870}" srcOrd="2" destOrd="0" presId="urn:microsoft.com/office/officeart/2005/8/layout/hProcess4"/>
    <dgm:cxn modelId="{AAA5843A-AABF-4B96-9C7F-304B50566D99}" type="presParOf" srcId="{44A8D026-D5E6-4BFE-8FB7-2369D4370456}" destId="{B82D6BE5-E0B4-4439-89C5-8D227386A263}" srcOrd="3" destOrd="0" presId="urn:microsoft.com/office/officeart/2005/8/layout/hProcess4"/>
    <dgm:cxn modelId="{96C4DF07-9DC2-4C9B-B2B4-D6E212583D78}" type="presParOf" srcId="{44A8D026-D5E6-4BFE-8FB7-2369D4370456}" destId="{CFBB992C-3212-47A4-B3F5-0B88075726B0}" srcOrd="4" destOrd="0" presId="urn:microsoft.com/office/officeart/2005/8/layout/hProcess4"/>
    <dgm:cxn modelId="{992125A4-D811-4FED-BDBB-80822C9293F0}" type="presParOf" srcId="{6DCBAD16-A2F2-46AD-AB8B-CC7B7D252A36}" destId="{A1503422-3DDD-468B-B383-0B27F127A9E6}" srcOrd="3" destOrd="0" presId="urn:microsoft.com/office/officeart/2005/8/layout/hProcess4"/>
    <dgm:cxn modelId="{3D88E12C-CDDE-4CFA-A14D-B40F5D836559}" type="presParOf" srcId="{6DCBAD16-A2F2-46AD-AB8B-CC7B7D252A36}" destId="{6F9D4E08-7746-4265-9313-C0AD3DE7CDD7}" srcOrd="4" destOrd="0" presId="urn:microsoft.com/office/officeart/2005/8/layout/hProcess4"/>
    <dgm:cxn modelId="{5462D4AD-A23D-4F80-8BEA-E454B30A71B7}" type="presParOf" srcId="{6F9D4E08-7746-4265-9313-C0AD3DE7CDD7}" destId="{5B10D712-C702-4CB7-8853-C8E78CB63569}" srcOrd="0" destOrd="0" presId="urn:microsoft.com/office/officeart/2005/8/layout/hProcess4"/>
    <dgm:cxn modelId="{3D5FCB3B-C6B7-4827-A736-AB89629E5F17}" type="presParOf" srcId="{6F9D4E08-7746-4265-9313-C0AD3DE7CDD7}" destId="{6565E4DD-7258-41B9-AFCB-3077939D585B}" srcOrd="1" destOrd="0" presId="urn:microsoft.com/office/officeart/2005/8/layout/hProcess4"/>
    <dgm:cxn modelId="{B31CE82D-D192-4EB1-B9BA-47F568044927}" type="presParOf" srcId="{6F9D4E08-7746-4265-9313-C0AD3DE7CDD7}" destId="{E569042D-B8AA-4BD7-A5BD-F142FE17F1D1}" srcOrd="2" destOrd="0" presId="urn:microsoft.com/office/officeart/2005/8/layout/hProcess4"/>
    <dgm:cxn modelId="{D6915A4E-0D9E-4F73-BE84-ED32BEECC6AD}" type="presParOf" srcId="{6F9D4E08-7746-4265-9313-C0AD3DE7CDD7}" destId="{A0C31C8D-C343-4880-92D3-C6D55308EC1C}" srcOrd="3" destOrd="0" presId="urn:microsoft.com/office/officeart/2005/8/layout/hProcess4"/>
    <dgm:cxn modelId="{1B3EA294-1E2D-4B21-AF53-A0A12B7B0592}" type="presParOf" srcId="{6F9D4E08-7746-4265-9313-C0AD3DE7CDD7}" destId="{65F5B2B0-763A-4636-A6C6-17A7350720B8}"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C343E-F016-4E51-ACFE-8BC903446078}">
      <dsp:nvSpPr>
        <dsp:cNvPr id="0" name=""/>
        <dsp:cNvSpPr/>
      </dsp:nvSpPr>
      <dsp:spPr>
        <a:xfrm>
          <a:off x="402760" y="847677"/>
          <a:ext cx="2403242" cy="162887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en-GB" sz="1700" b="1" kern="1200" dirty="0"/>
            <a:t>Monetary penalties </a:t>
          </a:r>
          <a:r>
            <a:rPr lang="pl-PL" sz="1700" b="1" kern="1200" dirty="0"/>
            <a:t>and</a:t>
          </a:r>
          <a:r>
            <a:rPr lang="de-DE" sz="1700" b="1" kern="1200" dirty="0"/>
            <a:t> fines</a:t>
          </a:r>
          <a:endParaRPr lang="en-US" sz="1700" b="1" kern="1200" dirty="0"/>
        </a:p>
        <a:p>
          <a:pPr marL="171450" lvl="1" indent="-171450" algn="l" defTabSz="755650">
            <a:lnSpc>
              <a:spcPct val="90000"/>
            </a:lnSpc>
            <a:spcBef>
              <a:spcPct val="0"/>
            </a:spcBef>
            <a:spcAft>
              <a:spcPct val="15000"/>
            </a:spcAft>
            <a:buChar char="•"/>
          </a:pPr>
          <a:r>
            <a:rPr lang="de-DE" sz="1700" b="1" kern="1200" dirty="0"/>
            <a:t>Imprisonment of Board members</a:t>
          </a:r>
          <a:endParaRPr lang="en-US" sz="1700" b="1" kern="1200" dirty="0"/>
        </a:p>
      </dsp:txBody>
      <dsp:txXfrm>
        <a:off x="440245" y="885162"/>
        <a:ext cx="2328272" cy="1204856"/>
      </dsp:txXfrm>
    </dsp:sp>
    <dsp:sp modelId="{D00FF9DF-213F-45D8-9DB2-B8811F958D6D}">
      <dsp:nvSpPr>
        <dsp:cNvPr id="0" name=""/>
        <dsp:cNvSpPr/>
      </dsp:nvSpPr>
      <dsp:spPr>
        <a:xfrm>
          <a:off x="1697966" y="1132164"/>
          <a:ext cx="2330776" cy="2330776"/>
        </a:xfrm>
        <a:prstGeom prst="leftCircularArrow">
          <a:avLst>
            <a:gd name="adj1" fmla="val 3806"/>
            <a:gd name="adj2" fmla="val 475644"/>
            <a:gd name="adj3" fmla="val 2251155"/>
            <a:gd name="adj4" fmla="val 9024489"/>
            <a:gd name="adj5" fmla="val 444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963205-E0E3-4CDA-9174-E149F9D534E7}">
      <dsp:nvSpPr>
        <dsp:cNvPr id="0" name=""/>
        <dsp:cNvSpPr/>
      </dsp:nvSpPr>
      <dsp:spPr>
        <a:xfrm>
          <a:off x="1055801" y="2127504"/>
          <a:ext cx="1755456" cy="6980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a:t>Prosecution</a:t>
          </a:r>
          <a:endParaRPr lang="en-US" sz="1600" kern="1200" dirty="0"/>
        </a:p>
      </dsp:txBody>
      <dsp:txXfrm>
        <a:off x="1076247" y="2147950"/>
        <a:ext cx="1714564" cy="657195"/>
      </dsp:txXfrm>
    </dsp:sp>
    <dsp:sp modelId="{A59EE048-6294-49D5-8BA5-212D0CA256AF}">
      <dsp:nvSpPr>
        <dsp:cNvPr id="0" name=""/>
        <dsp:cNvSpPr/>
      </dsp:nvSpPr>
      <dsp:spPr>
        <a:xfrm>
          <a:off x="3233627" y="847677"/>
          <a:ext cx="1974888" cy="16288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e-DE" sz="1700" b="1" kern="1200" dirty="0"/>
            <a:t>Loss of customers</a:t>
          </a:r>
          <a:endParaRPr lang="en-US" sz="1700" b="1" kern="1200" dirty="0"/>
        </a:p>
        <a:p>
          <a:pPr marL="171450" lvl="1" indent="-171450" algn="l" defTabSz="755650">
            <a:lnSpc>
              <a:spcPct val="90000"/>
            </a:lnSpc>
            <a:spcBef>
              <a:spcPct val="0"/>
            </a:spcBef>
            <a:spcAft>
              <a:spcPct val="15000"/>
            </a:spcAft>
            <a:buChar char="•"/>
          </a:pPr>
          <a:r>
            <a:rPr lang="de-DE" sz="1700" b="1" kern="1200" dirty="0"/>
            <a:t>Revenue reduction</a:t>
          </a:r>
          <a:endParaRPr lang="en-US" sz="1700" b="1" kern="1200" dirty="0"/>
        </a:p>
      </dsp:txBody>
      <dsp:txXfrm>
        <a:off x="3271112" y="1234206"/>
        <a:ext cx="1899918" cy="1204856"/>
      </dsp:txXfrm>
    </dsp:sp>
    <dsp:sp modelId="{A1503422-3DDD-468B-B383-0B27F127A9E6}">
      <dsp:nvSpPr>
        <dsp:cNvPr id="0" name=""/>
        <dsp:cNvSpPr/>
      </dsp:nvSpPr>
      <dsp:spPr>
        <a:xfrm>
          <a:off x="4298200" y="-202581"/>
          <a:ext cx="2583122" cy="2583122"/>
        </a:xfrm>
        <a:prstGeom prst="circularArrow">
          <a:avLst>
            <a:gd name="adj1" fmla="val 3434"/>
            <a:gd name="adj2" fmla="val 425376"/>
            <a:gd name="adj3" fmla="val 19399114"/>
            <a:gd name="adj4" fmla="val 12575511"/>
            <a:gd name="adj5" fmla="val 400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82D6BE5-E0B4-4439-89C5-8D227386A263}">
      <dsp:nvSpPr>
        <dsp:cNvPr id="0" name=""/>
        <dsp:cNvSpPr/>
      </dsp:nvSpPr>
      <dsp:spPr>
        <a:xfrm>
          <a:off x="3672492" y="498633"/>
          <a:ext cx="1755456" cy="698087"/>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l-PL" sz="1600" kern="1200" dirty="0"/>
            <a:t>Suspension of operator</a:t>
          </a:r>
          <a:r>
            <a:rPr lang="en-GB" sz="1600" kern="1200" dirty="0"/>
            <a:t>’</a:t>
          </a:r>
          <a:r>
            <a:rPr lang="pl-PL" sz="1600" kern="1200" dirty="0"/>
            <a:t>s licence</a:t>
          </a:r>
        </a:p>
      </dsp:txBody>
      <dsp:txXfrm>
        <a:off x="3692938" y="519079"/>
        <a:ext cx="1714564" cy="657195"/>
      </dsp:txXfrm>
    </dsp:sp>
    <dsp:sp modelId="{6565E4DD-7258-41B9-AFCB-3077939D585B}">
      <dsp:nvSpPr>
        <dsp:cNvPr id="0" name=""/>
        <dsp:cNvSpPr/>
      </dsp:nvSpPr>
      <dsp:spPr>
        <a:xfrm>
          <a:off x="5850318" y="847677"/>
          <a:ext cx="1974888" cy="16288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de-DE" sz="1700" b="1" kern="1200" dirty="0"/>
            <a:t>Bad press</a:t>
          </a:r>
          <a:endParaRPr lang="en-US" sz="1700" b="1" kern="1200" dirty="0"/>
        </a:p>
        <a:p>
          <a:pPr marL="171450" lvl="1" indent="-171450" algn="l" defTabSz="755650">
            <a:lnSpc>
              <a:spcPct val="90000"/>
            </a:lnSpc>
            <a:spcBef>
              <a:spcPct val="0"/>
            </a:spcBef>
            <a:spcAft>
              <a:spcPct val="15000"/>
            </a:spcAft>
            <a:buChar char="•"/>
          </a:pPr>
          <a:r>
            <a:rPr lang="de-DE" sz="1700" b="1" kern="1200" dirty="0"/>
            <a:t>Downturn in share capital</a:t>
          </a:r>
          <a:endParaRPr lang="en-US" sz="1700" b="1" kern="1200" dirty="0"/>
        </a:p>
      </dsp:txBody>
      <dsp:txXfrm>
        <a:off x="5887803" y="885162"/>
        <a:ext cx="1899918" cy="1204856"/>
      </dsp:txXfrm>
    </dsp:sp>
    <dsp:sp modelId="{A0C31C8D-C343-4880-92D3-C6D55308EC1C}">
      <dsp:nvSpPr>
        <dsp:cNvPr id="0" name=""/>
        <dsp:cNvSpPr/>
      </dsp:nvSpPr>
      <dsp:spPr>
        <a:xfrm>
          <a:off x="6289182" y="2127504"/>
          <a:ext cx="1755456" cy="698087"/>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de-DE" sz="1600" kern="1200" dirty="0"/>
            <a:t>Reputational damage</a:t>
          </a:r>
          <a:endParaRPr lang="en-US" sz="1600" kern="1200" dirty="0"/>
        </a:p>
      </dsp:txBody>
      <dsp:txXfrm>
        <a:off x="6309628" y="2147950"/>
        <a:ext cx="1714564" cy="6571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 7" descr="Verlauf_laengs_large_RGB.png"/>
          <p:cNvPicPr>
            <a:picLocks noChangeAspect="1"/>
          </p:cNvPicPr>
          <p:nvPr/>
        </p:nvPicPr>
        <p:blipFill>
          <a:blip r:embed="rId2" cstate="email"/>
          <a:srcRect/>
          <a:stretch>
            <a:fillRect/>
          </a:stretch>
        </p:blipFill>
        <p:spPr bwMode="auto">
          <a:xfrm>
            <a:off x="0" y="1"/>
            <a:ext cx="6662738" cy="794131"/>
          </a:xfrm>
          <a:prstGeom prst="rect">
            <a:avLst/>
          </a:prstGeom>
          <a:noFill/>
          <a:ln w="9525">
            <a:noFill/>
            <a:miter lim="800000"/>
            <a:headEnd/>
            <a:tailEnd/>
          </a:ln>
        </p:spPr>
      </p:pic>
      <p:sp>
        <p:nvSpPr>
          <p:cNvPr id="2" name="Kopfzeilenplatzhalter 1"/>
          <p:cNvSpPr>
            <a:spLocks noGrp="1"/>
          </p:cNvSpPr>
          <p:nvPr>
            <p:ph type="hdr" sz="quarter"/>
          </p:nvPr>
        </p:nvSpPr>
        <p:spPr>
          <a:xfrm>
            <a:off x="0" y="0"/>
            <a:ext cx="3217700" cy="508056"/>
          </a:xfrm>
          <a:prstGeom prst="rect">
            <a:avLst/>
          </a:prstGeom>
        </p:spPr>
        <p:txBody>
          <a:bodyPr vert="horz" lIns="180000" tIns="180000" rIns="180000" bIns="0" rtlCol="0"/>
          <a:lstStyle>
            <a:lvl1pPr algn="l">
              <a:defRPr sz="1200"/>
            </a:lvl1pPr>
          </a:lstStyle>
          <a:p>
            <a:endParaRPr lang="en-US" b="1" dirty="0">
              <a:latin typeface="Arial" pitchFamily="34" charset="0"/>
              <a:cs typeface="Arial" pitchFamily="34" charset="0"/>
            </a:endParaRPr>
          </a:p>
        </p:txBody>
      </p:sp>
      <p:sp>
        <p:nvSpPr>
          <p:cNvPr id="3" name="Datumsplatzhalter 2"/>
          <p:cNvSpPr>
            <a:spLocks noGrp="1"/>
          </p:cNvSpPr>
          <p:nvPr>
            <p:ph type="dt" sz="quarter" idx="1"/>
          </p:nvPr>
        </p:nvSpPr>
        <p:spPr>
          <a:xfrm>
            <a:off x="3445038" y="0"/>
            <a:ext cx="3217700" cy="508056"/>
          </a:xfrm>
          <a:prstGeom prst="rect">
            <a:avLst/>
          </a:prstGeom>
        </p:spPr>
        <p:txBody>
          <a:bodyPr vert="horz" lIns="180000" tIns="180000" rIns="180000" bIns="0" rtlCol="0"/>
          <a:lstStyle>
            <a:lvl1pPr algn="r">
              <a:defRPr sz="1200"/>
            </a:lvl1pPr>
          </a:lstStyle>
          <a:p>
            <a:fld id="{19D11D04-14B6-471D-A1D6-B426EF7888B1}" type="datetimeFigureOut">
              <a:rPr lang="en-US" smtClean="0">
                <a:latin typeface="Arial" pitchFamily="34" charset="0"/>
                <a:cs typeface="Arial" pitchFamily="34" charset="0"/>
              </a:rPr>
              <a:pPr/>
              <a:t>10/19/2017</a:t>
            </a:fld>
            <a:endParaRPr lang="en-US" dirty="0">
              <a:latin typeface="Arial" pitchFamily="34" charset="0"/>
              <a:cs typeface="Arial" pitchFamily="34" charset="0"/>
            </a:endParaRPr>
          </a:p>
        </p:txBody>
      </p:sp>
      <p:sp>
        <p:nvSpPr>
          <p:cNvPr id="4" name="Fußzeilenplatzhalter 3"/>
          <p:cNvSpPr>
            <a:spLocks noGrp="1"/>
          </p:cNvSpPr>
          <p:nvPr>
            <p:ph type="ftr" sz="quarter" idx="2"/>
          </p:nvPr>
        </p:nvSpPr>
        <p:spPr>
          <a:xfrm>
            <a:off x="0" y="9340419"/>
            <a:ext cx="3217700" cy="586219"/>
          </a:xfrm>
          <a:prstGeom prst="rect">
            <a:avLst/>
          </a:prstGeom>
        </p:spPr>
        <p:txBody>
          <a:bodyPr vert="horz" lIns="180000" tIns="0" rIns="180000" bIns="180000" rtlCol="0" anchor="b"/>
          <a:lstStyle>
            <a:lvl1pPr algn="l">
              <a:defRPr sz="1200"/>
            </a:lvl1pPr>
          </a:lstStyle>
          <a:p>
            <a:endParaRPr lang="en-US" b="1" dirty="0">
              <a:latin typeface="Arial" pitchFamily="34" charset="0"/>
              <a:cs typeface="Arial" pitchFamily="34" charset="0"/>
            </a:endParaRPr>
          </a:p>
        </p:txBody>
      </p:sp>
      <p:sp>
        <p:nvSpPr>
          <p:cNvPr id="5" name="Foliennummernplatzhalter 4"/>
          <p:cNvSpPr>
            <a:spLocks noGrp="1"/>
          </p:cNvSpPr>
          <p:nvPr>
            <p:ph type="sldNum" sz="quarter" idx="3"/>
          </p:nvPr>
        </p:nvSpPr>
        <p:spPr>
          <a:xfrm>
            <a:off x="3445038" y="9340419"/>
            <a:ext cx="3217700" cy="586219"/>
          </a:xfrm>
          <a:prstGeom prst="rect">
            <a:avLst/>
          </a:prstGeom>
        </p:spPr>
        <p:txBody>
          <a:bodyPr vert="horz" lIns="180000" tIns="0" rIns="180000" bIns="180000" rtlCol="0" anchor="b"/>
          <a:lstStyle>
            <a:lvl1pPr algn="r">
              <a:defRPr sz="1200"/>
            </a:lvl1pPr>
          </a:lstStyle>
          <a:p>
            <a:r>
              <a:rPr lang="en-US" dirty="0">
                <a:latin typeface="Arial" pitchFamily="34" charset="0"/>
                <a:cs typeface="Arial" pitchFamily="34" charset="0"/>
              </a:rPr>
              <a:t>Hand out </a:t>
            </a:r>
            <a:fld id="{1987F2A0-9623-4C79-B830-6D590DA5FFFF}" type="slidenum">
              <a:rPr lang="en-US" b="1" smtClean="0">
                <a:latin typeface="Arial" pitchFamily="34" charset="0"/>
                <a:cs typeface="Arial" pitchFamily="34" charset="0"/>
              </a:rPr>
              <a:pPr/>
              <a:t>‹#›</a:t>
            </a:fld>
            <a:endParaRPr lang="en-US" b="1" dirty="0">
              <a:latin typeface="Arial" pitchFamily="34" charset="0"/>
              <a:cs typeface="Arial" pitchFamily="34" charset="0"/>
            </a:endParaRPr>
          </a:p>
        </p:txBody>
      </p:sp>
    </p:spTree>
    <p:extLst>
      <p:ext uri="{BB962C8B-B14F-4D97-AF65-F5344CB8AC3E}">
        <p14:creationId xmlns:p14="http://schemas.microsoft.com/office/powerpoint/2010/main" val="40184542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Bild 7" descr="Verlauf_laengs_large_RGB.png"/>
          <p:cNvPicPr>
            <a:picLocks noChangeAspect="1"/>
          </p:cNvPicPr>
          <p:nvPr/>
        </p:nvPicPr>
        <p:blipFill>
          <a:blip r:embed="rId2" cstate="email"/>
          <a:srcRect/>
          <a:stretch>
            <a:fillRect/>
          </a:stretch>
        </p:blipFill>
        <p:spPr bwMode="auto">
          <a:xfrm flipV="1">
            <a:off x="0" y="9130784"/>
            <a:ext cx="6662738" cy="794131"/>
          </a:xfrm>
          <a:prstGeom prst="rect">
            <a:avLst/>
          </a:prstGeom>
          <a:noFill/>
          <a:ln w="9525">
            <a:noFill/>
            <a:miter lim="800000"/>
            <a:headEnd/>
            <a:tailEnd/>
          </a:ln>
        </p:spPr>
      </p:pic>
      <p:sp>
        <p:nvSpPr>
          <p:cNvPr id="2" name="Kopfzeilenplatzhalter 1"/>
          <p:cNvSpPr>
            <a:spLocks noGrp="1"/>
          </p:cNvSpPr>
          <p:nvPr>
            <p:ph type="hdr" sz="quarter"/>
          </p:nvPr>
        </p:nvSpPr>
        <p:spPr>
          <a:xfrm>
            <a:off x="0" y="0"/>
            <a:ext cx="3217700" cy="586219"/>
          </a:xfrm>
          <a:prstGeom prst="rect">
            <a:avLst/>
          </a:prstGeom>
        </p:spPr>
        <p:txBody>
          <a:bodyPr vert="horz" lIns="180000" tIns="180000" rIns="180000" bIns="0" rtlCol="0"/>
          <a:lstStyle>
            <a:lvl1pPr algn="l">
              <a:defRPr sz="1200" b="1"/>
            </a:lvl1pPr>
          </a:lstStyle>
          <a:p>
            <a:endParaRPr lang="en-US" dirty="0"/>
          </a:p>
        </p:txBody>
      </p:sp>
      <p:sp>
        <p:nvSpPr>
          <p:cNvPr id="3" name="Datumsplatzhalter 2"/>
          <p:cNvSpPr>
            <a:spLocks noGrp="1"/>
          </p:cNvSpPr>
          <p:nvPr>
            <p:ph type="dt" idx="1"/>
          </p:nvPr>
        </p:nvSpPr>
        <p:spPr>
          <a:xfrm>
            <a:off x="3445038" y="0"/>
            <a:ext cx="3217700" cy="586219"/>
          </a:xfrm>
          <a:prstGeom prst="rect">
            <a:avLst/>
          </a:prstGeom>
        </p:spPr>
        <p:txBody>
          <a:bodyPr vert="horz" lIns="180000" tIns="180000" rIns="180000" bIns="0" rtlCol="0"/>
          <a:lstStyle>
            <a:lvl1pPr algn="r">
              <a:defRPr sz="1200"/>
            </a:lvl1pPr>
          </a:lstStyle>
          <a:p>
            <a:fld id="{2636F879-443D-410F-A2CF-15E984F48DC2}" type="datetimeFigureOut">
              <a:rPr lang="en-US" smtClean="0"/>
              <a:pPr/>
              <a:t>10/19/2017</a:t>
            </a:fld>
            <a:endParaRPr lang="en-US" dirty="0"/>
          </a:p>
        </p:txBody>
      </p:sp>
      <p:sp>
        <p:nvSpPr>
          <p:cNvPr id="4" name="Folienbildplatzhalter 3"/>
          <p:cNvSpPr>
            <a:spLocks noGrp="1" noRot="1" noChangeAspect="1"/>
          </p:cNvSpPr>
          <p:nvPr>
            <p:ph type="sldImg" idx="2"/>
          </p:nvPr>
        </p:nvSpPr>
        <p:spPr>
          <a:xfrm>
            <a:off x="23813"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izenplatzhalt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338696"/>
            <a:ext cx="3217700" cy="586219"/>
          </a:xfrm>
          <a:prstGeom prst="rect">
            <a:avLst/>
          </a:prstGeom>
        </p:spPr>
        <p:txBody>
          <a:bodyPr vert="horz" lIns="180000" tIns="0" rIns="180000" bIns="180000" rtlCol="0" anchor="b"/>
          <a:lstStyle>
            <a:lvl1pPr algn="l">
              <a:defRPr sz="1200" b="1"/>
            </a:lvl1pPr>
          </a:lstStyle>
          <a:p>
            <a:endParaRPr lang="en-US" dirty="0"/>
          </a:p>
        </p:txBody>
      </p:sp>
      <p:sp>
        <p:nvSpPr>
          <p:cNvPr id="7" name="Foliennummernplatzhalter 6"/>
          <p:cNvSpPr>
            <a:spLocks noGrp="1"/>
          </p:cNvSpPr>
          <p:nvPr>
            <p:ph type="sldNum" sz="quarter" idx="5"/>
          </p:nvPr>
        </p:nvSpPr>
        <p:spPr>
          <a:xfrm>
            <a:off x="3445038" y="9338696"/>
            <a:ext cx="3217700" cy="586219"/>
          </a:xfrm>
          <a:prstGeom prst="rect">
            <a:avLst/>
          </a:prstGeom>
        </p:spPr>
        <p:txBody>
          <a:bodyPr vert="horz" lIns="180000" tIns="0" rIns="180000" bIns="180000" rtlCol="0" anchor="b"/>
          <a:lstStyle>
            <a:lvl1pPr algn="r">
              <a:defRPr sz="1200" b="1"/>
            </a:lvl1pPr>
          </a:lstStyle>
          <a:p>
            <a:r>
              <a:rPr lang="en-US" b="0" dirty="0"/>
              <a:t>Notice </a:t>
            </a:r>
            <a:fld id="{AE19FBA5-BE7F-4824-B54D-C07EBA2A4967}" type="slidenum">
              <a:rPr lang="en-US" smtClean="0"/>
              <a:pPr/>
              <a:t>‹#›</a:t>
            </a:fld>
            <a:endParaRPr lang="en-US" dirty="0"/>
          </a:p>
        </p:txBody>
      </p:sp>
    </p:spTree>
    <p:extLst>
      <p:ext uri="{BB962C8B-B14F-4D97-AF65-F5344CB8AC3E}">
        <p14:creationId xmlns:p14="http://schemas.microsoft.com/office/powerpoint/2010/main" val="211905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4.w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3.emf"/><Relationship Id="rId4" Type="http://schemas.openxmlformats.org/officeDocument/2006/relationships/oleObject" Target="../embeddings/oleObject5.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w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9.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8.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hite font, gradient below">
    <p:spTree>
      <p:nvGrpSpPr>
        <p:cNvPr id="1" name=""/>
        <p:cNvGrpSpPr/>
        <p:nvPr/>
      </p:nvGrpSpPr>
      <p:grpSpPr>
        <a:xfrm>
          <a:off x="0" y="0"/>
          <a:ext cx="0" cy="0"/>
          <a:chOff x="0" y="0"/>
          <a:chExt cx="0" cy="0"/>
        </a:xfrm>
      </p:grpSpPr>
      <p:graphicFrame>
        <p:nvGraphicFramePr>
          <p:cNvPr id="8" name="Objekt 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5915"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Bildplatzhalter 12"/>
          <p:cNvSpPr>
            <a:spLocks noGrp="1"/>
          </p:cNvSpPr>
          <p:nvPr>
            <p:ph type="pic" sz="quarter" idx="12" hasCustomPrompt="1"/>
          </p:nvPr>
        </p:nvSpPr>
        <p:spPr>
          <a:xfrm>
            <a:off x="0" y="0"/>
            <a:ext cx="9144000" cy="5143500"/>
          </a:xfrm>
          <a:solidFill>
            <a:schemeClr val="tx2"/>
          </a:solidFill>
          <a:ln>
            <a:noFill/>
          </a:ln>
        </p:spPr>
        <p:txBody>
          <a:bodyPr lIns="180000" tIns="180000" rIns="180000" bIns="2880000" anchor="b" anchorCtr="1"/>
          <a:lstStyle>
            <a:lvl1pPr>
              <a:defRPr baseline="0"/>
            </a:lvl1pPr>
          </a:lstStyle>
          <a:p>
            <a:r>
              <a:rPr lang="en-US" dirty="0"/>
              <a:t>Click to insert image - Recommendations for images can be found in the Layout area.</a:t>
            </a:r>
            <a:endParaRPr lang="de-DE"/>
          </a:p>
        </p:txBody>
      </p:sp>
      <p:sp>
        <p:nvSpPr>
          <p:cNvPr id="2" name="Titel 1"/>
          <p:cNvSpPr>
            <a:spLocks noGrp="1"/>
          </p:cNvSpPr>
          <p:nvPr>
            <p:ph type="ctrTitle" hasCustomPrompt="1"/>
          </p:nvPr>
        </p:nvSpPr>
        <p:spPr>
          <a:xfrm>
            <a:off x="468000" y="350999"/>
            <a:ext cx="8208000" cy="1161000"/>
          </a:xfrm>
        </p:spPr>
        <p:txBody>
          <a:bodyPr/>
          <a:lstStyle>
            <a:lvl1pPr algn="l">
              <a:lnSpc>
                <a:spcPts val="6000"/>
              </a:lnSpc>
              <a:defRPr sz="5500">
                <a:solidFill>
                  <a:srgbClr val="D40511"/>
                </a:solidFill>
              </a:defRPr>
            </a:lvl1pPr>
          </a:lstStyle>
          <a:p>
            <a:r>
              <a:rPr lang="en-US" noProof="0" dirty="0"/>
              <a:t>Click here to insert headline in upper case letters</a:t>
            </a:r>
          </a:p>
        </p:txBody>
      </p:sp>
      <p:sp>
        <p:nvSpPr>
          <p:cNvPr id="3" name="Untertitel 2"/>
          <p:cNvSpPr>
            <a:spLocks noGrp="1"/>
          </p:cNvSpPr>
          <p:nvPr>
            <p:ph type="subTitle" idx="1" hasCustomPrompt="1"/>
          </p:nvPr>
        </p:nvSpPr>
        <p:spPr>
          <a:xfrm>
            <a:off x="468000" y="1647000"/>
            <a:ext cx="8208000" cy="810000"/>
          </a:xfrm>
        </p:spPr>
        <p:txBody>
          <a:bodyPr/>
          <a:lstStyle>
            <a:lvl1pPr marL="0" indent="0" algn="l">
              <a:spcAft>
                <a:spcPts val="0"/>
              </a:spcAft>
              <a:buNone/>
              <a:defRPr sz="1200" b="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Insert here the name of the event</a:t>
            </a:r>
            <a:br>
              <a:rPr lang="en-US" noProof="0" dirty="0"/>
            </a:br>
            <a:r>
              <a:rPr lang="en-US" noProof="0" dirty="0"/>
              <a:t>Location, date</a:t>
            </a:r>
          </a:p>
        </p:txBody>
      </p:sp>
      <p:pic>
        <p:nvPicPr>
          <p:cNvPr id="11" name="Bild 21" descr="Verlauf_laengs_large_RGB.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platzhalter 14"/>
          <p:cNvSpPr txBox="1">
            <a:spLocks/>
          </p:cNvSpPr>
          <p:nvPr userDrawn="1"/>
        </p:nvSpPr>
        <p:spPr>
          <a:xfrm>
            <a:off x="467999" y="4607222"/>
            <a:ext cx="3996000" cy="216000"/>
          </a:xfrm>
          <a:prstGeom prst="rect">
            <a:avLst/>
          </a:prstGeom>
        </p:spPr>
        <p:txBody>
          <a:bodyPr vert="horz" lIns="0" tIns="0" rIns="0" bIns="0" rtlCol="0" anchor="b" anchorCtr="0">
            <a:noAutofit/>
          </a:bodyPr>
          <a:lstStyle>
            <a:lvl1pPr>
              <a:defRPr sz="1200" b="0"/>
            </a:lvl1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Name of the presenter</a:t>
            </a:r>
          </a:p>
        </p:txBody>
      </p:sp>
      <p:pic>
        <p:nvPicPr>
          <p:cNvPr id="9" name="Picture 24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t="-4878" b="-9146"/>
          <a:stretch>
            <a:fillRect/>
          </a:stretch>
        </p:blipFill>
        <p:spPr bwMode="auto">
          <a:xfrm>
            <a:off x="6883712" y="4608910"/>
            <a:ext cx="1792288"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243994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ig gradient">
    <p:spTree>
      <p:nvGrpSpPr>
        <p:cNvPr id="1" name=""/>
        <p:cNvGrpSpPr/>
        <p:nvPr/>
      </p:nvGrpSpPr>
      <p:grpSpPr>
        <a:xfrm>
          <a:off x="0" y="0"/>
          <a:ext cx="0" cy="0"/>
          <a:chOff x="0" y="0"/>
          <a:chExt cx="0" cy="0"/>
        </a:xfrm>
      </p:grpSpPr>
      <p:pic>
        <p:nvPicPr>
          <p:cNvPr id="11" name="Bild 11" descr="Verlauf_laengs_larg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465138" y="1331119"/>
            <a:ext cx="6374862" cy="1395881"/>
          </a:xfrm>
        </p:spPr>
        <p:txBody>
          <a:bodyPr/>
          <a:lstStyle>
            <a:lvl1pPr>
              <a:lnSpc>
                <a:spcPts val="4600"/>
              </a:lnSpc>
              <a:defRPr sz="4200">
                <a:solidFill>
                  <a:srgbClr val="D40511"/>
                </a:solidFill>
              </a:defRPr>
            </a:lvl1pPr>
          </a:lstStyle>
          <a:p>
            <a:r>
              <a:rPr lang="en-US" noProof="0" dirty="0"/>
              <a:t>Click here to insert headline in upper case letters</a:t>
            </a:r>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3" name="Rechteck 12"/>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pic>
        <p:nvPicPr>
          <p:cNvPr id="7" name="Bild 9" descr="DHL_rgb_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1963833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1 column - 1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a:t>Click here to insert headline in upper case letters</a:t>
            </a:r>
          </a:p>
        </p:txBody>
      </p:sp>
      <p:sp>
        <p:nvSpPr>
          <p:cNvPr id="3" name="Inhaltsplatzhalter 2"/>
          <p:cNvSpPr>
            <a:spLocks noGrp="1"/>
          </p:cNvSpPr>
          <p:nvPr>
            <p:ph idx="1" hasCustomPrompt="1"/>
          </p:nvPr>
        </p:nvSpPr>
        <p:spPr>
          <a:xfrm>
            <a:off x="468000" y="1160999"/>
            <a:ext cx="6120000" cy="3240000"/>
          </a:xfrm>
        </p:spPr>
        <p:txBody>
          <a:bodyPr/>
          <a:lstStyle>
            <a:lvl1pPr>
              <a:spcAft>
                <a:spcPts val="1400"/>
              </a:spcAft>
              <a:defRPr/>
            </a:lvl1pPr>
            <a:lvl2pPr>
              <a:defRPr/>
            </a:lvl2pPr>
            <a:lvl3pPr>
              <a:defRPr/>
            </a:lvl3pPr>
            <a:lvl4pPr>
              <a:defRPr baseline="0"/>
            </a:lvl4pPr>
            <a:lvl5pPr>
              <a:defRPr baseline="0"/>
            </a:lvl5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9" name="Gerade Verbindung 8"/>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1 column - 2 lined headline + black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here to insert headline in upper case letters</a:t>
            </a:r>
          </a:p>
        </p:txBody>
      </p:sp>
      <p:sp>
        <p:nvSpPr>
          <p:cNvPr id="3" name="Inhaltsplatzhalter 2"/>
          <p:cNvSpPr>
            <a:spLocks noGrp="1"/>
          </p:cNvSpPr>
          <p:nvPr>
            <p:ph idx="1" hasCustomPrompt="1"/>
          </p:nvPr>
        </p:nvSpPr>
        <p:spPr>
          <a:xfrm>
            <a:off x="468000" y="1160999"/>
            <a:ext cx="6120000" cy="3240000"/>
          </a:xfrm>
        </p:spPr>
        <p:txBody>
          <a:bodyPr/>
          <a:lstStyle>
            <a:lvl1pPr>
              <a:spcAft>
                <a:spcPts val="1400"/>
              </a:spcAft>
              <a:defRPr/>
            </a:lvl1pPr>
            <a:lvl2pPr>
              <a:defRPr/>
            </a:lvl2pPr>
            <a:lvl3pPr>
              <a:defRPr/>
            </a:lvl3pPr>
            <a:lvl4pPr>
              <a:defRPr baseline="0"/>
            </a:lvl4pPr>
            <a:lvl5pPr>
              <a:defRPr baseline="0"/>
            </a:lvl5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9" name="Gerade Verbindung 8"/>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66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nt: 2 columns - 1 lined headline +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sp>
        <p:nvSpPr>
          <p:cNvPr id="4" name="Inhaltsplatzhalter 3"/>
          <p:cNvSpPr>
            <a:spLocks noGrp="1"/>
          </p:cNvSpPr>
          <p:nvPr>
            <p:ph sz="half" idx="2" hasCustomPrompt="1"/>
          </p:nvPr>
        </p:nvSpPr>
        <p:spPr>
          <a:xfrm>
            <a:off x="4680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10" name="Gerade Verbindung 9"/>
          <p:cNvCxnSpPr/>
          <p:nvPr userDrawn="1"/>
        </p:nvCxnSpPr>
        <p:spPr>
          <a:xfrm>
            <a:off x="464400" y="7398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Content: 2 columns - 2 lined headline + black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sp>
        <p:nvSpPr>
          <p:cNvPr id="4" name="Inhaltsplatzhalter 3"/>
          <p:cNvSpPr>
            <a:spLocks noGrp="1"/>
          </p:cNvSpPr>
          <p:nvPr>
            <p:ph sz="half" idx="2" hasCustomPrompt="1"/>
          </p:nvPr>
        </p:nvSpPr>
        <p:spPr>
          <a:xfrm>
            <a:off x="4680000" y="1161000"/>
            <a:ext cx="3996000" cy="324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10" name="Gerade Verbindung 9"/>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1 column, 1 image, 1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388379"/>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1" y="1160999"/>
            <a:ext cx="3992875" cy="3240001"/>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a:t>Click here to insert a image</a:t>
            </a:r>
          </a:p>
        </p:txBody>
      </p:sp>
      <p:cxnSp>
        <p:nvCxnSpPr>
          <p:cNvPr id="12" name="Gerade Verbindung 11"/>
          <p:cNvCxnSpPr/>
          <p:nvPr userDrawn="1"/>
        </p:nvCxnSpPr>
        <p:spPr>
          <a:xfrm>
            <a:off x="465139" y="739379"/>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1 column, 1 image, 2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980119"/>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1" y="1456274"/>
            <a:ext cx="3992875" cy="2944726"/>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a:t>Click here to insert a image</a:t>
            </a:r>
          </a:p>
        </p:txBody>
      </p:sp>
      <p:cxnSp>
        <p:nvCxnSpPr>
          <p:cNvPr id="12" name="Gerade Verbindung 11"/>
          <p:cNvCxnSpPr/>
          <p:nvPr userDrawn="1"/>
        </p:nvCxnSpPr>
        <p:spPr>
          <a:xfrm>
            <a:off x="464400" y="1026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1 column, 1 image, 3 lined head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1" y="351000"/>
            <a:ext cx="3992875" cy="980119"/>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1" y="1455300"/>
            <a:ext cx="3992875" cy="297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sp>
        <p:nvSpPr>
          <p:cNvPr id="8" name="Bildplatzhalter 7"/>
          <p:cNvSpPr>
            <a:spLocks noGrp="1"/>
          </p:cNvSpPr>
          <p:nvPr>
            <p:ph type="pic" sz="quarter" idx="12" hasCustomPrompt="1"/>
          </p:nvPr>
        </p:nvSpPr>
        <p:spPr>
          <a:xfrm>
            <a:off x="4680000" y="351000"/>
            <a:ext cx="3996000" cy="4050000"/>
          </a:xfrm>
          <a:solidFill>
            <a:schemeClr val="tx2"/>
          </a:solidFill>
        </p:spPr>
        <p:txBody>
          <a:bodyPr lIns="90000" tIns="90000" rIns="90000" bIns="90000"/>
          <a:lstStyle>
            <a:lvl1pPr>
              <a:defRPr/>
            </a:lvl1pPr>
          </a:lstStyle>
          <a:p>
            <a:r>
              <a:rPr lang="en-US" dirty="0"/>
              <a:t>Click here to insert a image</a:t>
            </a:r>
          </a:p>
        </p:txBody>
      </p:sp>
      <p:cxnSp>
        <p:nvCxnSpPr>
          <p:cNvPr id="12" name="Gerade Verbindung 11"/>
          <p:cNvCxnSpPr/>
          <p:nvPr userDrawn="1"/>
        </p:nvCxnSpPr>
        <p:spPr>
          <a:xfrm>
            <a:off x="464400" y="1323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lack font, gradient above">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34891"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Bildplatzhalter 12"/>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a:t>Click to insert image - Recommendations for images can be found in the Layout area.</a:t>
            </a:r>
            <a:endParaRPr lang="de-DE"/>
          </a:p>
        </p:txBody>
      </p:sp>
      <p:sp>
        <p:nvSpPr>
          <p:cNvPr id="3" name="Untertitel 2"/>
          <p:cNvSpPr>
            <a:spLocks noGrp="1"/>
          </p:cNvSpPr>
          <p:nvPr>
            <p:ph type="subTitle" idx="1" hasCustomPrompt="1"/>
          </p:nvPr>
        </p:nvSpPr>
        <p:spPr>
          <a:xfrm>
            <a:off x="468000" y="2043048"/>
            <a:ext cx="8208000" cy="810000"/>
          </a:xfrm>
        </p:spPr>
        <p:txBody>
          <a:bodyPr/>
          <a:lstStyle>
            <a:lvl1pPr marL="0" indent="0" algn="l">
              <a:spcAft>
                <a:spcPts val="0"/>
              </a:spcAft>
              <a:buNone/>
              <a:defRPr sz="12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Insert here the name of the event</a:t>
            </a:r>
            <a:br>
              <a:rPr lang="en-US" noProof="0" dirty="0"/>
            </a:br>
            <a:r>
              <a:rPr lang="en-US" noProof="0" dirty="0"/>
              <a:t>Location, date</a:t>
            </a:r>
          </a:p>
        </p:txBody>
      </p:sp>
      <p:sp>
        <p:nvSpPr>
          <p:cNvPr id="7" name="Textplatzhalter 6"/>
          <p:cNvSpPr>
            <a:spLocks noGrp="1"/>
          </p:cNvSpPr>
          <p:nvPr>
            <p:ph type="body" sz="quarter" idx="13" hasCustomPrompt="1"/>
          </p:nvPr>
        </p:nvSpPr>
        <p:spPr>
          <a:xfrm>
            <a:off x="468000" y="4576500"/>
            <a:ext cx="3996000" cy="216000"/>
          </a:xfrm>
        </p:spPr>
        <p:txBody>
          <a:bodyPr anchor="b"/>
          <a:lstStyle>
            <a:lvl1pPr>
              <a:defRPr sz="1200" b="0" baseline="0">
                <a:solidFill>
                  <a:schemeClr val="bg1"/>
                </a:solidFill>
              </a:defRPr>
            </a:lvl1pPr>
          </a:lstStyle>
          <a:p>
            <a:pPr lvl="0"/>
            <a:r>
              <a:rPr lang="en-US" noProof="0" dirty="0"/>
              <a:t>Name of the presenter</a:t>
            </a:r>
          </a:p>
        </p:txBody>
      </p:sp>
      <p:pic>
        <p:nvPicPr>
          <p:cNvPr id="10" name="Bild 4" descr="Verlauf_laengs_large_RGB.png"/>
          <p:cNvPicPr>
            <a:picLocks noChangeAspect="1"/>
          </p:cNvPicPr>
          <p:nvPr userDrawn="1"/>
        </p:nvPicPr>
        <p:blipFill>
          <a:blip r:embed="rId6" cstate="email"/>
          <a:srcRect/>
          <a:stretch>
            <a:fillRect/>
          </a:stretch>
        </p:blipFill>
        <p:spPr bwMode="auto">
          <a:xfrm>
            <a:off x="180000" y="135001"/>
            <a:ext cx="8784000" cy="1101185"/>
          </a:xfrm>
          <a:prstGeom prst="rect">
            <a:avLst/>
          </a:prstGeom>
          <a:noFill/>
          <a:ln w="9525">
            <a:noFill/>
            <a:miter lim="800000"/>
            <a:headEnd/>
            <a:tailEnd/>
          </a:ln>
        </p:spPr>
      </p:pic>
      <p:sp>
        <p:nvSpPr>
          <p:cNvPr id="2" name="Titel 1"/>
          <p:cNvSpPr>
            <a:spLocks noGrp="1"/>
          </p:cNvSpPr>
          <p:nvPr>
            <p:ph type="ctrTitle" hasCustomPrompt="1"/>
          </p:nvPr>
        </p:nvSpPr>
        <p:spPr>
          <a:xfrm>
            <a:off x="468000" y="739379"/>
            <a:ext cx="8208000" cy="1161000"/>
          </a:xfrm>
        </p:spPr>
        <p:txBody>
          <a:bodyPr/>
          <a:lstStyle>
            <a:lvl1pPr algn="l">
              <a:lnSpc>
                <a:spcPts val="6000"/>
              </a:lnSpc>
              <a:defRPr sz="5500">
                <a:solidFill>
                  <a:srgbClr val="D40511"/>
                </a:solidFill>
              </a:defRPr>
            </a:lvl1pPr>
          </a:lstStyle>
          <a:p>
            <a:r>
              <a:rPr lang="en-US" noProof="0" dirty="0"/>
              <a:t>Click here to insert headline in upper case letters</a:t>
            </a:r>
          </a:p>
        </p:txBody>
      </p:sp>
      <p:pic>
        <p:nvPicPr>
          <p:cNvPr id="12" name="Picture 247"/>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t="-4878" b="-9146"/>
          <a:stretch>
            <a:fillRect/>
          </a:stretch>
        </p:blipFill>
        <p:spPr bwMode="auto">
          <a:xfrm>
            <a:off x="6896412" y="303614"/>
            <a:ext cx="1792288"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3333363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1 column, 3 images, 1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a:t>Click here to insert a image</a:t>
            </a:r>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2" name="Titel 1"/>
          <p:cNvSpPr>
            <a:spLocks noGrp="1"/>
          </p:cNvSpPr>
          <p:nvPr>
            <p:ph type="title" hasCustomPrompt="1"/>
          </p:nvPr>
        </p:nvSpPr>
        <p:spPr>
          <a:xfrm>
            <a:off x="468000" y="351000"/>
            <a:ext cx="3992874" cy="945000"/>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0" y="1160999"/>
            <a:ext cx="3992875" cy="3240001"/>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13" name="Gerade Verbindung 12"/>
          <p:cNvCxnSpPr/>
          <p:nvPr userDrawn="1"/>
        </p:nvCxnSpPr>
        <p:spPr>
          <a:xfrm>
            <a:off x="465139" y="739379"/>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1 column, 3 images, 2 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a:t>Click here to insert a image</a:t>
            </a:r>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2" name="Titel 1"/>
          <p:cNvSpPr>
            <a:spLocks noGrp="1"/>
          </p:cNvSpPr>
          <p:nvPr>
            <p:ph type="title" hasCustomPrompt="1"/>
          </p:nvPr>
        </p:nvSpPr>
        <p:spPr>
          <a:xfrm>
            <a:off x="468000" y="351000"/>
            <a:ext cx="3992874" cy="945000"/>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0" y="1456275"/>
            <a:ext cx="3992875" cy="2944726"/>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13" name="Gerade Verbindung 12"/>
          <p:cNvCxnSpPr/>
          <p:nvPr userDrawn="1"/>
        </p:nvCxnSpPr>
        <p:spPr>
          <a:xfrm>
            <a:off x="465139" y="1026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1 column, 3 images, 3 lined headline">
    <p:spTree>
      <p:nvGrpSpPr>
        <p:cNvPr id="1" name=""/>
        <p:cNvGrpSpPr/>
        <p:nvPr/>
      </p:nvGrpSpPr>
      <p:grpSpPr>
        <a:xfrm>
          <a:off x="0" y="0"/>
          <a:ext cx="0" cy="0"/>
          <a:chOff x="0" y="0"/>
          <a:chExt cx="0" cy="0"/>
        </a:xfrm>
      </p:grpSpPr>
      <p:sp>
        <p:nvSpPr>
          <p:cNvPr id="8" name="Bildplatzhalter 7"/>
          <p:cNvSpPr>
            <a:spLocks noGrp="1"/>
          </p:cNvSpPr>
          <p:nvPr>
            <p:ph type="pic" sz="quarter" idx="12" hasCustomPrompt="1"/>
          </p:nvPr>
        </p:nvSpPr>
        <p:spPr>
          <a:xfrm>
            <a:off x="4680000" y="351000"/>
            <a:ext cx="3996000" cy="2916000"/>
          </a:xfrm>
          <a:solidFill>
            <a:schemeClr val="tx2"/>
          </a:solidFill>
        </p:spPr>
        <p:txBody>
          <a:bodyPr lIns="90000" tIns="90000" rIns="90000" bIns="90000"/>
          <a:lstStyle>
            <a:lvl1pPr>
              <a:defRPr/>
            </a:lvl1pPr>
          </a:lstStyle>
          <a:p>
            <a:r>
              <a:rPr lang="en-US" dirty="0"/>
              <a:t>Click here to insert a image</a:t>
            </a:r>
          </a:p>
        </p:txBody>
      </p:sp>
      <p:sp>
        <p:nvSpPr>
          <p:cNvPr id="7" name="Bildplatzhalter 7"/>
          <p:cNvSpPr>
            <a:spLocks noGrp="1"/>
          </p:cNvSpPr>
          <p:nvPr>
            <p:ph type="pic" sz="quarter" idx="13" hasCustomPrompt="1"/>
          </p:nvPr>
        </p:nvSpPr>
        <p:spPr>
          <a:xfrm>
            <a:off x="468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10" name="Bildplatzhalter 7"/>
          <p:cNvSpPr>
            <a:spLocks noGrp="1"/>
          </p:cNvSpPr>
          <p:nvPr>
            <p:ph type="pic" sz="quarter" idx="14" hasCustomPrompt="1"/>
          </p:nvPr>
        </p:nvSpPr>
        <p:spPr>
          <a:xfrm>
            <a:off x="6750000" y="3375000"/>
            <a:ext cx="1926000" cy="1026000"/>
          </a:xfrm>
          <a:solidFill>
            <a:schemeClr val="tx2"/>
          </a:solidFill>
        </p:spPr>
        <p:txBody>
          <a:bodyPr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here to insert a image</a:t>
            </a:r>
          </a:p>
        </p:txBody>
      </p:sp>
      <p:sp>
        <p:nvSpPr>
          <p:cNvPr id="2" name="Titel 1"/>
          <p:cNvSpPr>
            <a:spLocks noGrp="1"/>
          </p:cNvSpPr>
          <p:nvPr>
            <p:ph type="title" hasCustomPrompt="1"/>
          </p:nvPr>
        </p:nvSpPr>
        <p:spPr>
          <a:xfrm>
            <a:off x="468000" y="351000"/>
            <a:ext cx="3992874" cy="980119"/>
          </a:xfrm>
        </p:spPr>
        <p:txBody>
          <a:bodyPr/>
          <a:lstStyle/>
          <a:p>
            <a:r>
              <a:rPr lang="en-US" noProof="0" dirty="0"/>
              <a:t>Click here to insert headline in upper case letters</a:t>
            </a:r>
          </a:p>
        </p:txBody>
      </p:sp>
      <p:sp>
        <p:nvSpPr>
          <p:cNvPr id="3" name="Inhaltsplatzhalter 2"/>
          <p:cNvSpPr>
            <a:spLocks noGrp="1"/>
          </p:cNvSpPr>
          <p:nvPr>
            <p:ph sz="half" idx="1" hasCustomPrompt="1"/>
          </p:nvPr>
        </p:nvSpPr>
        <p:spPr>
          <a:xfrm>
            <a:off x="468000" y="1455300"/>
            <a:ext cx="3992875" cy="2970000"/>
          </a:xfrm>
        </p:spPr>
        <p:txBody>
          <a:bodyPr/>
          <a:lstStyle>
            <a:lvl1pPr>
              <a:spcAft>
                <a:spcPts val="1400"/>
              </a:spcAft>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Insert here the subtitle text bold (first level)</a:t>
            </a:r>
          </a:p>
          <a:p>
            <a:pPr lvl="1"/>
            <a:r>
              <a:rPr lang="en-US" noProof="0" dirty="0"/>
              <a:t>Insert here the copy text (second level)</a:t>
            </a:r>
          </a:p>
          <a:p>
            <a:pPr lvl="2"/>
            <a:r>
              <a:rPr lang="en-US" noProof="0" dirty="0"/>
              <a:t>Insert here the bullet text (third level)</a:t>
            </a:r>
          </a:p>
          <a:p>
            <a:pPr lvl="3"/>
            <a:r>
              <a:rPr lang="en-US" noProof="0" dirty="0"/>
              <a:t>Insert here the bullet text (fourth level)</a:t>
            </a:r>
          </a:p>
          <a:p>
            <a:pPr lvl="4"/>
            <a:r>
              <a:rPr lang="en-US" noProof="0" dirty="0"/>
              <a:t>Insert here the bullet text (fifth level)</a:t>
            </a:r>
          </a:p>
        </p:txBody>
      </p:sp>
      <p:cxnSp>
        <p:nvCxnSpPr>
          <p:cNvPr id="13" name="Gerade Verbindung 12"/>
          <p:cNvCxnSpPr/>
          <p:nvPr userDrawn="1"/>
        </p:nvCxnSpPr>
        <p:spPr>
          <a:xfrm>
            <a:off x="465139" y="1323000"/>
            <a:ext cx="3988425"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615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big gradient">
    <p:spTree>
      <p:nvGrpSpPr>
        <p:cNvPr id="1" name=""/>
        <p:cNvGrpSpPr/>
        <p:nvPr/>
      </p:nvGrpSpPr>
      <p:grpSpPr>
        <a:xfrm>
          <a:off x="0" y="0"/>
          <a:ext cx="0" cy="0"/>
          <a:chOff x="0" y="0"/>
          <a:chExt cx="0" cy="0"/>
        </a:xfrm>
      </p:grpSpPr>
      <p:pic>
        <p:nvPicPr>
          <p:cNvPr id="8" name="Bild 11" descr="Verlauf_laengs_larg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468000" y="351000"/>
            <a:ext cx="7704000" cy="3240000"/>
          </a:xfrm>
        </p:spPr>
        <p:txBody>
          <a:bodyPr lIns="972000" anchor="ctr"/>
          <a:lstStyle>
            <a:lvl1pPr>
              <a:lnSpc>
                <a:spcPts val="3500"/>
              </a:lnSpc>
              <a:defRPr sz="3000" cap="none" baseline="0"/>
            </a:lvl1pPr>
          </a:lstStyle>
          <a:p>
            <a:r>
              <a:rPr lang="en-US" noProof="0" dirty="0"/>
              <a:t>Click here to insert a quote</a:t>
            </a:r>
          </a:p>
        </p:txBody>
      </p:sp>
      <p:sp>
        <p:nvSpPr>
          <p:cNvPr id="11" name="Rechteck 10"/>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3" name="Rechteck 12"/>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pic>
        <p:nvPicPr>
          <p:cNvPr id="7" name="Bild 9" descr="DHL_rgb_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212615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gradient below">
    <p:spTree>
      <p:nvGrpSpPr>
        <p:cNvPr id="1" name=""/>
        <p:cNvGrpSpPr/>
        <p:nvPr/>
      </p:nvGrpSpPr>
      <p:grpSpPr>
        <a:xfrm>
          <a:off x="0" y="0"/>
          <a:ext cx="0" cy="0"/>
          <a:chOff x="0" y="0"/>
          <a:chExt cx="0" cy="0"/>
        </a:xfrm>
      </p:grpSpPr>
      <p:sp>
        <p:nvSpPr>
          <p:cNvPr id="7"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a:defRPr/>
            </a:lvl1pPr>
          </a:lstStyle>
          <a:p>
            <a:r>
              <a:rPr lang="en-US" dirty="0"/>
              <a:t>Click here to insert a image</a:t>
            </a:r>
          </a:p>
        </p:txBody>
      </p:sp>
      <p:sp>
        <p:nvSpPr>
          <p:cNvPr id="5" name="Titel 1"/>
          <p:cNvSpPr>
            <a:spLocks noGrp="1"/>
          </p:cNvSpPr>
          <p:nvPr>
            <p:ph type="title" hasCustomPrompt="1"/>
          </p:nvPr>
        </p:nvSpPr>
        <p:spPr>
          <a:xfrm>
            <a:off x="465138" y="3969666"/>
            <a:ext cx="5256000" cy="722588"/>
          </a:xfrm>
          <a:gradFill>
            <a:gsLst>
              <a:gs pos="0">
                <a:schemeClr val="bg1">
                  <a:alpha val="0"/>
                </a:schemeClr>
              </a:gs>
              <a:gs pos="50000">
                <a:srgbClr val="FFCC00"/>
              </a:gs>
              <a:gs pos="100000">
                <a:srgbClr val="FFCC00"/>
              </a:gs>
            </a:gsLst>
            <a:lin ang="5400000" scaled="0"/>
          </a:gradFill>
        </p:spPr>
        <p:txBody>
          <a:bodyPr lIns="180000" tIns="180000" rIns="180000" bIns="180000" anchor="b" anchorCtr="0">
            <a:spAutoFit/>
          </a:bodyPr>
          <a:lstStyle>
            <a:lvl1pPr>
              <a:lnSpc>
                <a:spcPts val="2800"/>
              </a:lnSpc>
              <a:defRPr sz="2500" cap="none" baseline="0"/>
            </a:lvl1pPr>
          </a:lstStyle>
          <a:p>
            <a:r>
              <a:rPr lang="en-US" noProof="0" dirty="0"/>
              <a:t>Click here to insert a quote</a:t>
            </a:r>
          </a:p>
        </p:txBody>
      </p:sp>
    </p:spTree>
    <p:extLst>
      <p:ext uri="{BB962C8B-B14F-4D97-AF65-F5344CB8AC3E}">
        <p14:creationId xmlns:p14="http://schemas.microsoft.com/office/powerpoint/2010/main" val="2126154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transparent layer">
    <p:spTree>
      <p:nvGrpSpPr>
        <p:cNvPr id="1" name=""/>
        <p:cNvGrpSpPr/>
        <p:nvPr/>
      </p:nvGrpSpPr>
      <p:grpSpPr>
        <a:xfrm>
          <a:off x="0" y="0"/>
          <a:ext cx="0" cy="0"/>
          <a:chOff x="0" y="0"/>
          <a:chExt cx="0" cy="0"/>
        </a:xfrm>
      </p:grpSpPr>
      <p:sp>
        <p:nvSpPr>
          <p:cNvPr id="7"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a:defRPr baseline="0"/>
            </a:lvl1pPr>
          </a:lstStyle>
          <a:p>
            <a:r>
              <a:rPr lang="en-US" dirty="0"/>
              <a:t>Click here to insert a image</a:t>
            </a:r>
          </a:p>
        </p:txBody>
      </p:sp>
      <p:sp>
        <p:nvSpPr>
          <p:cNvPr id="2" name="Titel 1"/>
          <p:cNvSpPr>
            <a:spLocks noGrp="1"/>
          </p:cNvSpPr>
          <p:nvPr>
            <p:ph type="title" hasCustomPrompt="1"/>
          </p:nvPr>
        </p:nvSpPr>
        <p:spPr>
          <a:xfrm>
            <a:off x="465138" y="3969666"/>
            <a:ext cx="5256000" cy="722588"/>
          </a:xfrm>
          <a:solidFill>
            <a:srgbClr val="FFCC00">
              <a:alpha val="92000"/>
            </a:srgbClr>
          </a:solidFill>
        </p:spPr>
        <p:txBody>
          <a:bodyPr lIns="180000" tIns="180000" rIns="180000" bIns="180000" anchor="b" anchorCtr="0">
            <a:spAutoFit/>
          </a:bodyPr>
          <a:lstStyle>
            <a:lvl1pPr>
              <a:lnSpc>
                <a:spcPts val="2800"/>
              </a:lnSpc>
              <a:defRPr sz="2500" cap="none" baseline="0"/>
            </a:lvl1pPr>
          </a:lstStyle>
          <a:p>
            <a:r>
              <a:rPr lang="en-US" noProof="0" dirty="0"/>
              <a:t>Click here to insert a quote</a:t>
            </a:r>
          </a:p>
        </p:txBody>
      </p:sp>
    </p:spTree>
    <p:extLst>
      <p:ext uri="{BB962C8B-B14F-4D97-AF65-F5344CB8AC3E}">
        <p14:creationId xmlns:p14="http://schemas.microsoft.com/office/powerpoint/2010/main" val="2126154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ics: 2 graphics right">
    <p:spTree>
      <p:nvGrpSpPr>
        <p:cNvPr id="1" name=""/>
        <p:cNvGrpSpPr/>
        <p:nvPr/>
      </p:nvGrpSpPr>
      <p:grpSpPr>
        <a:xfrm>
          <a:off x="0" y="0"/>
          <a:ext cx="0" cy="0"/>
          <a:chOff x="0" y="0"/>
          <a:chExt cx="0" cy="0"/>
        </a:xfrm>
      </p:grpSpPr>
      <p:graphicFrame>
        <p:nvGraphicFramePr>
          <p:cNvPr id="18" name="Objekt 17"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52299"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to insert image - Recommendations for images can be found in the Layout area.</a:t>
            </a:r>
            <a:endParaRPr lang="de-DE" dirty="0"/>
          </a:p>
        </p:txBody>
      </p:sp>
      <p:sp>
        <p:nvSpPr>
          <p:cNvPr id="2" name="Titel 1"/>
          <p:cNvSpPr>
            <a:spLocks noGrp="1"/>
          </p:cNvSpPr>
          <p:nvPr>
            <p:ph type="title" hasCustomPrompt="1"/>
          </p:nvPr>
        </p:nvSpPr>
        <p:spPr>
          <a:xfrm>
            <a:off x="468000" y="351000"/>
            <a:ext cx="8208000" cy="675000"/>
          </a:xfrm>
        </p:spPr>
        <p:txBody>
          <a:bodyPr/>
          <a:lstStyle>
            <a:lvl1pPr>
              <a:defRPr>
                <a:solidFill>
                  <a:schemeClr val="bg1"/>
                </a:solidFill>
              </a:defRPr>
            </a:lvl1pPr>
          </a:lstStyle>
          <a:p>
            <a:r>
              <a:rPr lang="en-US" noProof="0" dirty="0"/>
              <a:t>Click here to insert headline in upper case letters</a:t>
            </a:r>
          </a:p>
        </p:txBody>
      </p:sp>
      <p:sp>
        <p:nvSpPr>
          <p:cNvPr id="16" name="Rechteck 15"/>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7" name="Rechteck 16"/>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sp>
        <p:nvSpPr>
          <p:cNvPr id="22" name="Textplatzhalter 6"/>
          <p:cNvSpPr>
            <a:spLocks noGrp="1"/>
          </p:cNvSpPr>
          <p:nvPr>
            <p:ph type="body" sz="quarter" idx="13" hasCustomPrompt="1"/>
          </p:nvPr>
        </p:nvSpPr>
        <p:spPr>
          <a:xfrm>
            <a:off x="4176000" y="2304240"/>
            <a:ext cx="21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a:t>Graphic headline</a:t>
            </a:r>
          </a:p>
        </p:txBody>
      </p:sp>
      <p:sp>
        <p:nvSpPr>
          <p:cNvPr id="23" name="Textplatzhalter 6"/>
          <p:cNvSpPr>
            <a:spLocks noGrp="1"/>
          </p:cNvSpPr>
          <p:nvPr>
            <p:ph type="body" sz="quarter" idx="14" hasCustomPrompt="1"/>
          </p:nvPr>
        </p:nvSpPr>
        <p:spPr>
          <a:xfrm>
            <a:off x="6480000" y="2304240"/>
            <a:ext cx="21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a:t>Graphic headline</a:t>
            </a:r>
          </a:p>
        </p:txBody>
      </p:sp>
      <p:sp>
        <p:nvSpPr>
          <p:cNvPr id="24" name="Diagrammplatzhalter 11"/>
          <p:cNvSpPr>
            <a:spLocks noGrp="1"/>
          </p:cNvSpPr>
          <p:nvPr>
            <p:ph type="chart" sz="quarter" idx="15" hasCustomPrompt="1"/>
          </p:nvPr>
        </p:nvSpPr>
        <p:spPr>
          <a:xfrm>
            <a:off x="4176000" y="2574240"/>
            <a:ext cx="2196000" cy="1836000"/>
          </a:xfrm>
          <a:solidFill>
            <a:schemeClr val="accent2">
              <a:alpha val="65000"/>
            </a:schemeClr>
          </a:solidFill>
        </p:spPr>
        <p:txBody>
          <a:bodyPr lIns="0" tIns="0" rIns="0" bIns="0" anchor="ctr" anchorCtr="1"/>
          <a:lstStyle>
            <a:lvl1pPr algn="ctr">
              <a:defRPr b="1"/>
            </a:lvl1pPr>
          </a:lstStyle>
          <a:p>
            <a:r>
              <a:rPr lang="en-US" dirty="0"/>
              <a:t>Click here to insert a graph</a:t>
            </a:r>
          </a:p>
        </p:txBody>
      </p:sp>
      <p:sp>
        <p:nvSpPr>
          <p:cNvPr id="25" name="Diagrammplatzhalter 11"/>
          <p:cNvSpPr>
            <a:spLocks noGrp="1"/>
          </p:cNvSpPr>
          <p:nvPr>
            <p:ph type="chart" sz="quarter" idx="16" hasCustomPrompt="1"/>
          </p:nvPr>
        </p:nvSpPr>
        <p:spPr>
          <a:xfrm>
            <a:off x="6480000" y="2574240"/>
            <a:ext cx="2196000" cy="1836000"/>
          </a:xfrm>
          <a:solidFill>
            <a:schemeClr val="accent2">
              <a:alpha val="65000"/>
            </a:schemeClr>
          </a:solidFill>
        </p:spPr>
        <p:txBody>
          <a:bodyPr lIns="0" tIns="0" rIns="0" bIns="0" anchor="ctr" anchorCtr="1"/>
          <a:lstStyle>
            <a:lvl1pPr algn="ctr">
              <a:defRPr b="1"/>
            </a:lvl1pPr>
          </a:lstStyle>
          <a:p>
            <a:r>
              <a:rPr lang="en-US" dirty="0"/>
              <a:t>Click here to insert a graph</a:t>
            </a:r>
          </a:p>
        </p:txBody>
      </p:sp>
      <p:cxnSp>
        <p:nvCxnSpPr>
          <p:cNvPr id="26" name="Gerade Verbindung 25"/>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3591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ics: 1 graphic left">
    <p:spTree>
      <p:nvGrpSpPr>
        <p:cNvPr id="1" name=""/>
        <p:cNvGrpSpPr/>
        <p:nvPr/>
      </p:nvGrpSpPr>
      <p:grpSpPr>
        <a:xfrm>
          <a:off x="0" y="0"/>
          <a:ext cx="0" cy="0"/>
          <a:chOff x="0" y="0"/>
          <a:chExt cx="0" cy="0"/>
        </a:xfrm>
      </p:grpSpPr>
      <p:graphicFrame>
        <p:nvGraphicFramePr>
          <p:cNvPr id="15" name="Objekt 14"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51275"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to insert image - Recommendations for images can be found in the Layout area.</a:t>
            </a:r>
            <a:endParaRPr lang="de-DE" dirty="0"/>
          </a:p>
        </p:txBody>
      </p:sp>
      <p:sp>
        <p:nvSpPr>
          <p:cNvPr id="2" name="Titel 1"/>
          <p:cNvSpPr>
            <a:spLocks noGrp="1"/>
          </p:cNvSpPr>
          <p:nvPr>
            <p:ph type="title" hasCustomPrompt="1"/>
          </p:nvPr>
        </p:nvSpPr>
        <p:spPr>
          <a:xfrm>
            <a:off x="468000" y="351000"/>
            <a:ext cx="8208000" cy="675000"/>
          </a:xfrm>
        </p:spPr>
        <p:txBody>
          <a:bodyPr/>
          <a:lstStyle>
            <a:lvl1pPr>
              <a:defRPr>
                <a:solidFill>
                  <a:schemeClr val="bg1"/>
                </a:solidFill>
              </a:defRPr>
            </a:lvl1pPr>
          </a:lstStyle>
          <a:p>
            <a:r>
              <a:rPr lang="en-US" noProof="0" dirty="0"/>
              <a:t>Click here to insert headline in upper case letters</a:t>
            </a:r>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4" name="Rechteck 13"/>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sp>
        <p:nvSpPr>
          <p:cNvPr id="12" name="Diagrammplatzhalter 11"/>
          <p:cNvSpPr>
            <a:spLocks noGrp="1"/>
          </p:cNvSpPr>
          <p:nvPr>
            <p:ph type="chart" sz="quarter" idx="15" hasCustomPrompt="1"/>
          </p:nvPr>
        </p:nvSpPr>
        <p:spPr>
          <a:xfrm>
            <a:off x="468000" y="2517694"/>
            <a:ext cx="3096000" cy="1890000"/>
          </a:xfrm>
          <a:solidFill>
            <a:schemeClr val="accent2">
              <a:alpha val="65000"/>
            </a:schemeClr>
          </a:solidFill>
        </p:spPr>
        <p:txBody>
          <a:bodyPr lIns="0" tIns="0" rIns="0" bIns="0" anchor="ctr" anchorCtr="1"/>
          <a:lstStyle>
            <a:lvl1pPr>
              <a:defRPr b="1"/>
            </a:lvl1pPr>
          </a:lstStyle>
          <a:p>
            <a:r>
              <a:rPr lang="en-US" dirty="0"/>
              <a:t>Click here to insert a graph</a:t>
            </a:r>
          </a:p>
        </p:txBody>
      </p:sp>
      <p:sp>
        <p:nvSpPr>
          <p:cNvPr id="7" name="Textplatzhalter 6"/>
          <p:cNvSpPr>
            <a:spLocks noGrp="1"/>
          </p:cNvSpPr>
          <p:nvPr>
            <p:ph type="body" sz="quarter" idx="13" hasCustomPrompt="1"/>
          </p:nvPr>
        </p:nvSpPr>
        <p:spPr>
          <a:xfrm>
            <a:off x="468000" y="2247694"/>
            <a:ext cx="3096000" cy="243000"/>
          </a:xfrm>
          <a:solidFill>
            <a:schemeClr val="accent2">
              <a:alpha val="65000"/>
            </a:schemeClr>
          </a:solidFill>
        </p:spPr>
        <p:txBody>
          <a:bodyPr lIns="90000" anchor="ctr" anchorCtr="0"/>
          <a:lstStyle>
            <a:lvl1pPr>
              <a:defRPr sz="1200" b="0" cap="all" normalizeH="0" baseline="0">
                <a:solidFill>
                  <a:schemeClr val="accent1"/>
                </a:solidFill>
              </a:defRPr>
            </a:lvl1pPr>
            <a:lvl2pPr>
              <a:defRPr b="0"/>
            </a:lvl2pPr>
            <a:lvl3pPr>
              <a:defRPr b="0"/>
            </a:lvl3pPr>
            <a:lvl4pPr>
              <a:defRPr b="0"/>
            </a:lvl4pPr>
            <a:lvl5pPr>
              <a:defRPr b="0"/>
            </a:lvl5pPr>
          </a:lstStyle>
          <a:p>
            <a:pPr lvl="0"/>
            <a:r>
              <a:rPr lang="en-US" noProof="0" dirty="0"/>
              <a:t>Graphic headline</a:t>
            </a:r>
          </a:p>
        </p:txBody>
      </p:sp>
      <p:cxnSp>
        <p:nvCxnSpPr>
          <p:cNvPr id="9" name="Gerade Verbindung 8"/>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3591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1 table on image, gradient below">
    <p:spTree>
      <p:nvGrpSpPr>
        <p:cNvPr id="1" name=""/>
        <p:cNvGrpSpPr/>
        <p:nvPr/>
      </p:nvGrpSpPr>
      <p:grpSpPr>
        <a:xfrm>
          <a:off x="0" y="0"/>
          <a:ext cx="0" cy="0"/>
          <a:chOff x="0" y="0"/>
          <a:chExt cx="0" cy="0"/>
        </a:xfrm>
      </p:grpSpPr>
      <p:graphicFrame>
        <p:nvGraphicFramePr>
          <p:cNvPr id="19" name="Objekt 1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50251"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18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to insert image - Recommendations for images can be found in the Layout area.</a:t>
            </a:r>
            <a:endParaRPr lang="de-DE"/>
          </a:p>
        </p:txBody>
      </p:sp>
      <p:sp>
        <p:nvSpPr>
          <p:cNvPr id="2" name="Titel 1"/>
          <p:cNvSpPr>
            <a:spLocks noGrp="1"/>
          </p:cNvSpPr>
          <p:nvPr>
            <p:ph type="title" hasCustomPrompt="1"/>
          </p:nvPr>
        </p:nvSpPr>
        <p:spPr>
          <a:xfrm>
            <a:off x="468000" y="351000"/>
            <a:ext cx="8212450" cy="945000"/>
          </a:xfrm>
        </p:spPr>
        <p:txBody>
          <a:bodyPr/>
          <a:lstStyle>
            <a:lvl1pPr>
              <a:defRPr>
                <a:solidFill>
                  <a:schemeClr val="bg1"/>
                </a:solidFill>
              </a:defRPr>
            </a:lvl1pPr>
          </a:lstStyle>
          <a:p>
            <a:r>
              <a:rPr lang="en-US" noProof="0" dirty="0"/>
              <a:t>Click here to insert headline in upper case letters</a:t>
            </a:r>
          </a:p>
        </p:txBody>
      </p:sp>
      <p:pic>
        <p:nvPicPr>
          <p:cNvPr id="15" name="Bild 21" descr="Verlauf_laengs_large_RGB.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hteck 16"/>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8" name="Rechteck 17"/>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sp>
        <p:nvSpPr>
          <p:cNvPr id="10" name="Tabellenplatzhalter 9"/>
          <p:cNvSpPr>
            <a:spLocks noGrp="1"/>
          </p:cNvSpPr>
          <p:nvPr>
            <p:ph type="tbl" sz="quarter" idx="14" hasCustomPrompt="1"/>
          </p:nvPr>
        </p:nvSpPr>
        <p:spPr>
          <a:xfrm>
            <a:off x="468000" y="1566000"/>
            <a:ext cx="3096000" cy="1890000"/>
          </a:xfrm>
          <a:solidFill>
            <a:schemeClr val="accent2">
              <a:alpha val="65000"/>
            </a:schemeClr>
          </a:solidFill>
        </p:spPr>
        <p:txBody>
          <a:bodyPr anchor="ctr" anchorCtr="1"/>
          <a:lstStyle>
            <a:lvl1pPr>
              <a:defRPr baseline="0"/>
            </a:lvl1pPr>
          </a:lstStyle>
          <a:p>
            <a:r>
              <a:rPr lang="en-US" dirty="0"/>
              <a:t>Click here to insert a table </a:t>
            </a:r>
          </a:p>
        </p:txBody>
      </p:sp>
      <p:sp>
        <p:nvSpPr>
          <p:cNvPr id="7" name="Textplatzhalter 6"/>
          <p:cNvSpPr>
            <a:spLocks noGrp="1"/>
          </p:cNvSpPr>
          <p:nvPr>
            <p:ph type="body" sz="quarter" idx="13" hasCustomPrompt="1"/>
          </p:nvPr>
        </p:nvSpPr>
        <p:spPr>
          <a:xfrm>
            <a:off x="468000" y="1296000"/>
            <a:ext cx="3096000" cy="243000"/>
          </a:xfrm>
          <a:solidFill>
            <a:schemeClr val="accent2">
              <a:alpha val="65000"/>
            </a:schemeClr>
          </a:solidFill>
        </p:spPr>
        <p:txBody>
          <a:bodyPr lIns="90000" anchor="ctr" anchorCtr="0"/>
          <a:lstStyle>
            <a:lvl1pPr>
              <a:defRPr sz="1200" b="0" cap="all" normalizeH="0" baseline="0">
                <a:solidFill>
                  <a:srgbClr val="FFCC00"/>
                </a:solidFill>
              </a:defRPr>
            </a:lvl1pPr>
            <a:lvl2pPr>
              <a:defRPr b="0"/>
            </a:lvl2pPr>
            <a:lvl3pPr>
              <a:defRPr b="0"/>
            </a:lvl3pPr>
            <a:lvl4pPr>
              <a:defRPr b="0"/>
            </a:lvl4pPr>
            <a:lvl5pPr>
              <a:defRPr b="0"/>
            </a:lvl5pPr>
          </a:lstStyle>
          <a:p>
            <a:pPr lvl="0"/>
            <a:r>
              <a:rPr lang="en-US" noProof="0" dirty="0"/>
              <a:t>Table headline</a:t>
            </a:r>
          </a:p>
        </p:txBody>
      </p:sp>
      <p:cxnSp>
        <p:nvCxnSpPr>
          <p:cNvPr id="11" name="Gerade Verbindung 10"/>
          <p:cNvCxnSpPr/>
          <p:nvPr userDrawn="1"/>
        </p:nvCxnSpPr>
        <p:spPr>
          <a:xfrm>
            <a:off x="464400" y="739800"/>
            <a:ext cx="8208000" cy="0"/>
          </a:xfrm>
          <a:prstGeom prst="line">
            <a:avLst/>
          </a:prstGeom>
          <a:ln w="127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Bild 9" descr="DHL_rgb_BG.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ontent: only headline - 1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p>
            <a:r>
              <a:rPr lang="en-US" noProof="0" dirty="0"/>
              <a:t>Click here to insert headline in upper case letters</a:t>
            </a:r>
          </a:p>
        </p:txBody>
      </p:sp>
      <p:cxnSp>
        <p:nvCxnSpPr>
          <p:cNvPr id="9" name="Gerade Verbindung 8"/>
          <p:cNvCxnSpPr/>
          <p:nvPr userDrawn="1"/>
        </p:nvCxnSpPr>
        <p:spPr>
          <a:xfrm>
            <a:off x="464400"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359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black font, big gradient">
    <p:spTree>
      <p:nvGrpSpPr>
        <p:cNvPr id="1" name=""/>
        <p:cNvGrpSpPr/>
        <p:nvPr/>
      </p:nvGrpSpPr>
      <p:grpSpPr>
        <a:xfrm>
          <a:off x="0" y="0"/>
          <a:ext cx="0" cy="0"/>
          <a:chOff x="0" y="0"/>
          <a:chExt cx="0" cy="0"/>
        </a:xfrm>
      </p:grpSpPr>
      <p:pic>
        <p:nvPicPr>
          <p:cNvPr id="6" name="Bild 11" descr="Verlauf_laengs_large_RG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10800000">
            <a:off x="180000" y="1223100"/>
            <a:ext cx="8784000" cy="378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hasCustomPrompt="1"/>
          </p:nvPr>
        </p:nvSpPr>
        <p:spPr>
          <a:xfrm>
            <a:off x="468000" y="1296000"/>
            <a:ext cx="8208000" cy="1161000"/>
          </a:xfrm>
        </p:spPr>
        <p:txBody>
          <a:bodyPr/>
          <a:lstStyle>
            <a:lvl1pPr algn="l">
              <a:lnSpc>
                <a:spcPts val="6000"/>
              </a:lnSpc>
              <a:defRPr sz="5500">
                <a:solidFill>
                  <a:srgbClr val="D40511"/>
                </a:solidFill>
              </a:defRPr>
            </a:lvl1pPr>
          </a:lstStyle>
          <a:p>
            <a:r>
              <a:rPr lang="en-US" noProof="0" dirty="0"/>
              <a:t>Click here to insert headline in upper case letters</a:t>
            </a:r>
          </a:p>
        </p:txBody>
      </p:sp>
      <p:sp>
        <p:nvSpPr>
          <p:cNvPr id="3" name="Untertitel 2"/>
          <p:cNvSpPr>
            <a:spLocks noGrp="1"/>
          </p:cNvSpPr>
          <p:nvPr>
            <p:ph type="subTitle" idx="1" hasCustomPrompt="1"/>
          </p:nvPr>
        </p:nvSpPr>
        <p:spPr>
          <a:xfrm>
            <a:off x="468000" y="2592000"/>
            <a:ext cx="8208000" cy="810000"/>
          </a:xfrm>
        </p:spPr>
        <p:txBody>
          <a:bodyPr/>
          <a:lstStyle>
            <a:lvl1pPr marL="0" indent="0" algn="l">
              <a:spcAft>
                <a:spcPts val="0"/>
              </a:spcAft>
              <a:buNone/>
              <a:defRPr sz="12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Insert here the name of the event</a:t>
            </a:r>
            <a:br>
              <a:rPr lang="en-US" noProof="0" dirty="0"/>
            </a:br>
            <a:r>
              <a:rPr lang="en-US" noProof="0" dirty="0"/>
              <a:t>Location, date</a:t>
            </a:r>
          </a:p>
        </p:txBody>
      </p:sp>
      <p:sp>
        <p:nvSpPr>
          <p:cNvPr id="8" name="Textplatzhalter 14"/>
          <p:cNvSpPr txBox="1">
            <a:spLocks/>
          </p:cNvSpPr>
          <p:nvPr userDrawn="1"/>
        </p:nvSpPr>
        <p:spPr>
          <a:xfrm>
            <a:off x="467999" y="4607222"/>
            <a:ext cx="3996000" cy="216000"/>
          </a:xfrm>
          <a:prstGeom prst="rect">
            <a:avLst/>
          </a:prstGeom>
        </p:spPr>
        <p:txBody>
          <a:bodyPr vert="horz" lIns="0" tIns="0" rIns="0" bIns="0" rtlCol="0" anchor="b" anchorCtr="0">
            <a:noAutofit/>
          </a:bodyPr>
          <a:lstStyle>
            <a:lvl1pPr>
              <a:defRPr sz="1200" b="0"/>
            </a:lvl1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Name of the presenter</a:t>
            </a:r>
          </a:p>
        </p:txBody>
      </p:sp>
      <p:pic>
        <p:nvPicPr>
          <p:cNvPr id="9" name="Picture 247"/>
          <p:cNvPicPr>
            <a:picLocks noChangeAspect="1" noChangeArrowheads="1"/>
          </p:cNvPicPr>
          <p:nvPr userDrawn="1">
            <p:custDataLst>
              <p:tags r:id="rId1"/>
            </p:custDataLst>
          </p:nvPr>
        </p:nvPicPr>
        <p:blipFill>
          <a:blip r:embed="rId4" cstate="print">
            <a:extLst>
              <a:ext uri="{28A0092B-C50C-407E-A947-70E740481C1C}">
                <a14:useLocalDpi xmlns:a14="http://schemas.microsoft.com/office/drawing/2010/main" val="0"/>
              </a:ext>
            </a:extLst>
          </a:blip>
          <a:srcRect t="-4878" b="-9146"/>
          <a:stretch>
            <a:fillRect/>
          </a:stretch>
        </p:blipFill>
        <p:spPr bwMode="auto">
          <a:xfrm>
            <a:off x="6883712" y="4608910"/>
            <a:ext cx="1792288" cy="2143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78456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Content: only headline - 2 lined headline + black line">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US" noProof="0" dirty="0"/>
              <a:t>Click here to insert headline in upper case letters</a:t>
            </a:r>
          </a:p>
        </p:txBody>
      </p:sp>
      <p:cxnSp>
        <p:nvCxnSpPr>
          <p:cNvPr id="9" name="Gerade Verbindung 8"/>
          <p:cNvCxnSpPr/>
          <p:nvPr userDrawn="1"/>
        </p:nvCxnSpPr>
        <p:spPr>
          <a:xfrm>
            <a:off x="464400" y="1026000"/>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3591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ontent: fre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238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gradient below">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45131"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a:t>Click to insert image - Recommendations for images can be found in the Layout area.</a:t>
            </a:r>
            <a:endParaRPr lang="de-DE"/>
          </a:p>
        </p:txBody>
      </p:sp>
      <p:pic>
        <p:nvPicPr>
          <p:cNvPr id="4" name="Bild 21" descr="Verlauf_laengs_large_RGB.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720000" y="3996000"/>
            <a:ext cx="7740000" cy="540000"/>
          </a:xfrm>
        </p:spPr>
        <p:txBody>
          <a:bodyPr/>
          <a:lstStyle>
            <a:lvl1pPr>
              <a:lnSpc>
                <a:spcPts val="5500"/>
              </a:lnSpc>
              <a:defRPr sz="5000">
                <a:solidFill>
                  <a:srgbClr val="D40511"/>
                </a:solidFill>
              </a:defRPr>
            </a:lvl1pPr>
          </a:lstStyle>
          <a:p>
            <a:r>
              <a:rPr lang="en-US" noProof="0" dirty="0"/>
              <a:t>Thank YOU!</a:t>
            </a:r>
          </a:p>
        </p:txBody>
      </p:sp>
      <p:pic>
        <p:nvPicPr>
          <p:cNvPr id="7" name="Bild 9" descr="DHL_rgb_BG.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gradient above">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44107"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Bildplatzhalter 6"/>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a:lvl1pPr>
          </a:lstStyle>
          <a:p>
            <a:r>
              <a:rPr lang="en-US" dirty="0"/>
              <a:t>Click to insert image - Recommendations for images can be found in the Layout area.</a:t>
            </a:r>
            <a:endParaRPr lang="de-DE"/>
          </a:p>
        </p:txBody>
      </p:sp>
      <p:pic>
        <p:nvPicPr>
          <p:cNvPr id="4" name="Bild 21" descr="Verlauf_laengs_large_RGB.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0000" y="127952"/>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719999" y="540000"/>
            <a:ext cx="7740000" cy="540000"/>
          </a:xfrm>
        </p:spPr>
        <p:txBody>
          <a:bodyPr/>
          <a:lstStyle>
            <a:lvl1pPr>
              <a:lnSpc>
                <a:spcPts val="5500"/>
              </a:lnSpc>
              <a:defRPr sz="5000">
                <a:solidFill>
                  <a:srgbClr val="D40511"/>
                </a:solidFill>
              </a:defRPr>
            </a:lvl1pPr>
          </a:lstStyle>
          <a:p>
            <a:r>
              <a:rPr lang="en-US" noProof="0" dirty="0"/>
              <a:t>Thank YOU!</a:t>
            </a:r>
          </a:p>
        </p:txBody>
      </p:sp>
      <p:pic>
        <p:nvPicPr>
          <p:cNvPr id="8" name="Bild 9" descr="DHL_rgb_BG.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0962" y="244346"/>
            <a:ext cx="976624" cy="105698"/>
          </a:xfrm>
          <a:prstGeom prst="rect">
            <a:avLst/>
          </a:prstGeom>
        </p:spPr>
      </p:pic>
    </p:spTree>
    <p:extLst>
      <p:ext uri="{BB962C8B-B14F-4D97-AF65-F5344CB8AC3E}">
        <p14:creationId xmlns:p14="http://schemas.microsoft.com/office/powerpoint/2010/main" val="2874359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a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388379"/>
          </a:xfrm>
        </p:spPr>
        <p:txBody>
          <a:bodyPr/>
          <a:lstStyle>
            <a:lvl1pPr>
              <a:defRPr/>
            </a:lvl1pPr>
          </a:lstStyle>
          <a:p>
            <a:r>
              <a:rPr lang="en-US" noProof="0"/>
              <a:t>Contact</a:t>
            </a:r>
          </a:p>
        </p:txBody>
      </p:sp>
      <p:sp>
        <p:nvSpPr>
          <p:cNvPr id="3" name="Inhaltsplatzhalter 2"/>
          <p:cNvSpPr>
            <a:spLocks noGrp="1"/>
          </p:cNvSpPr>
          <p:nvPr>
            <p:ph idx="1" hasCustomPrompt="1"/>
          </p:nvPr>
        </p:nvSpPr>
        <p:spPr>
          <a:xfrm>
            <a:off x="468000" y="1331119"/>
            <a:ext cx="3992875" cy="2700000"/>
          </a:xfrm>
        </p:spPr>
        <p:txBody>
          <a:bodyPr/>
          <a:lstStyle>
            <a:lvl1pPr>
              <a:spcBef>
                <a:spcPts val="1400"/>
              </a:spcBef>
              <a:spcAft>
                <a:spcPts val="0"/>
              </a:spcAft>
              <a:defRPr baseline="0"/>
            </a:lvl1pPr>
            <a:lvl2pPr>
              <a:spcAft>
                <a:spcPts val="0"/>
              </a:spcAft>
              <a:defRPr/>
            </a:lvl2pPr>
          </a:lstStyle>
          <a:p>
            <a:pPr lvl="0"/>
            <a:r>
              <a:rPr lang="en-US" noProof="0" dirty="0"/>
              <a:t>Insert here copy text bold (first level)</a:t>
            </a:r>
          </a:p>
          <a:p>
            <a:pPr lvl="1"/>
            <a:r>
              <a:rPr lang="en-US" noProof="0" dirty="0"/>
              <a:t>Insert here copy text (second level)</a:t>
            </a:r>
          </a:p>
        </p:txBody>
      </p:sp>
      <p:cxnSp>
        <p:nvCxnSpPr>
          <p:cNvPr id="9" name="Gerade Verbindung 8"/>
          <p:cNvCxnSpPr/>
          <p:nvPr userDrawn="1"/>
        </p:nvCxnSpPr>
        <p:spPr>
          <a:xfrm>
            <a:off x="464400"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661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icture, gradient top">
    <p:spTree>
      <p:nvGrpSpPr>
        <p:cNvPr id="1" name=""/>
        <p:cNvGrpSpPr/>
        <p:nvPr/>
      </p:nvGrpSpPr>
      <p:grpSpPr>
        <a:xfrm>
          <a:off x="0" y="0"/>
          <a:ext cx="0" cy="0"/>
          <a:chOff x="0" y="0"/>
          <a:chExt cx="0" cy="0"/>
        </a:xfrm>
      </p:grpSpPr>
      <p:sp>
        <p:nvSpPr>
          <p:cNvPr id="8" name="Bildplatzhalter 12"/>
          <p:cNvSpPr>
            <a:spLocks noGrp="1"/>
          </p:cNvSpPr>
          <p:nvPr>
            <p:ph type="pic" sz="quarter" idx="8"/>
          </p:nvPr>
        </p:nvSpPr>
        <p:spPr bwMode="hidden">
          <a:xfrm>
            <a:off x="0" y="0"/>
            <a:ext cx="9144000" cy="5143500"/>
          </a:xfrm>
          <a:prstGeom prst="rect">
            <a:avLst/>
          </a:prstGeom>
          <a:solidFill>
            <a:schemeClr val="tx2"/>
          </a:solidFill>
        </p:spPr>
        <p:txBody>
          <a:bodyPr lIns="360000" tIns="0" rIns="360000" bIns="1800000" anchor="b" anchorCtr="0"/>
          <a:lstStyle>
            <a:lvl1pPr algn="ctr">
              <a:defRPr/>
            </a:lvl1pPr>
          </a:lstStyle>
          <a:p>
            <a:r>
              <a:rPr lang="en-US" dirty="0"/>
              <a:t>Drag picture to placeholder or click icon to add</a:t>
            </a:r>
          </a:p>
        </p:txBody>
      </p:sp>
      <p:sp>
        <p:nvSpPr>
          <p:cNvPr id="7" name="Textplatzhalter 16"/>
          <p:cNvSpPr>
            <a:spLocks noGrp="1"/>
          </p:cNvSpPr>
          <p:nvPr>
            <p:ph type="body" sz="quarter" idx="7"/>
          </p:nvPr>
        </p:nvSpPr>
        <p:spPr bwMode="hidden">
          <a:xfrm rot="10800000">
            <a:off x="180000" y="180000"/>
            <a:ext cx="8784000" cy="1260000"/>
          </a:xfrm>
          <a:prstGeom prst="rect">
            <a:avLst/>
          </a:prstGeom>
          <a:gradFill>
            <a:gsLst>
              <a:gs pos="0">
                <a:schemeClr val="bg1">
                  <a:alpha val="0"/>
                </a:schemeClr>
              </a:gs>
              <a:gs pos="100000">
                <a:schemeClr val="accent3"/>
              </a:gs>
              <a:gs pos="33000">
                <a:schemeClr val="accent3">
                  <a:alpha val="77000"/>
                </a:schemeClr>
              </a:gs>
              <a:gs pos="50000">
                <a:schemeClr val="accent3">
                  <a:alpha val="90000"/>
                </a:schemeClr>
              </a:gs>
              <a:gs pos="69000">
                <a:schemeClr val="accent3"/>
              </a:gs>
            </a:gsLst>
            <a:lin ang="5400000" scaled="0"/>
          </a:gradFill>
        </p:spPr>
        <p:txBody>
          <a:bodyPr anchor="b"/>
          <a:lstStyle>
            <a:lvl1pPr>
              <a:defRPr sz="100">
                <a:solidFill>
                  <a:schemeClr val="accent3"/>
                </a:solidFill>
              </a:defRPr>
            </a:lvl1pPr>
          </a:lstStyle>
          <a:p>
            <a:pPr lvl="0"/>
            <a:r>
              <a:rPr lang="en-US" dirty="0"/>
              <a:t>Click to edit Master text styles</a:t>
            </a:r>
          </a:p>
        </p:txBody>
      </p:sp>
      <p:sp>
        <p:nvSpPr>
          <p:cNvPr id="9" name="Titel 9"/>
          <p:cNvSpPr>
            <a:spLocks noGrp="1"/>
          </p:cNvSpPr>
          <p:nvPr>
            <p:ph type="title" hasCustomPrompt="1"/>
          </p:nvPr>
        </p:nvSpPr>
        <p:spPr>
          <a:xfrm>
            <a:off x="414000" y="914400"/>
            <a:ext cx="8316000" cy="1385999"/>
          </a:xfrm>
          <a:noFill/>
        </p:spPr>
        <p:txBody>
          <a:bodyPr vert="horz" lIns="0" tIns="0" rIns="0" bIns="0" rtlCol="0" anchor="b">
            <a:noAutofit/>
          </a:bodyPr>
          <a:lstStyle>
            <a:lvl1pPr marL="0" indent="0" algn="l" defTabSz="914400" rtl="0" eaLnBrk="1" latinLnBrk="0" hangingPunct="1">
              <a:lnSpc>
                <a:spcPct val="90000"/>
              </a:lnSpc>
              <a:spcBef>
                <a:spcPts val="0"/>
              </a:spcBef>
              <a:spcAft>
                <a:spcPts val="0"/>
              </a:spcAft>
              <a:buFont typeface="Arial" pitchFamily="34" charset="0"/>
              <a:buNone/>
              <a:defRPr lang="en-US" sz="3700" b="0" i="0" kern="1200" cap="all" baseline="0" dirty="0" smtClean="0">
                <a:solidFill>
                  <a:srgbClr val="D40511"/>
                </a:solidFill>
                <a:latin typeface="+mn-lt"/>
                <a:ea typeface="+mn-ea"/>
                <a:cs typeface="+mn-cs"/>
              </a:defRPr>
            </a:lvl1pPr>
          </a:lstStyle>
          <a:p>
            <a:pPr marL="0" lvl="0" indent="0" algn="l" defTabSz="914400" rtl="0" eaLnBrk="1" latinLnBrk="0" hangingPunct="1">
              <a:lnSpc>
                <a:spcPct val="90000"/>
              </a:lnSpc>
              <a:spcBef>
                <a:spcPts val="0"/>
              </a:spcBef>
              <a:spcAft>
                <a:spcPts val="0"/>
              </a:spcAft>
              <a:buFont typeface="Arial" pitchFamily="34" charset="0"/>
              <a:buNone/>
            </a:pPr>
            <a:r>
              <a:rPr lang="en-US" dirty="0"/>
              <a:t>SAMPLE TITLE ONE OR</a:t>
            </a:r>
            <a:br>
              <a:rPr lang="en-US" dirty="0"/>
            </a:br>
            <a:r>
              <a:rPr lang="en-US" dirty="0"/>
              <a:t>TWO LINES, Arial, 37 </a:t>
            </a:r>
            <a:r>
              <a:rPr lang="en-US" dirty="0" err="1"/>
              <a:t>pt</a:t>
            </a:r>
            <a:endParaRPr lang="en-US" dirty="0"/>
          </a:p>
        </p:txBody>
      </p:sp>
      <p:sp>
        <p:nvSpPr>
          <p:cNvPr id="4" name="meta-identifier"/>
          <p:cNvSpPr>
            <a:spLocks noGrp="1"/>
          </p:cNvSpPr>
          <p:nvPr>
            <p:ph type="body" sz="quarter" idx="4" hasCustomPrompt="1"/>
          </p:nvPr>
        </p:nvSpPr>
        <p:spPr bwMode="gray">
          <a:xfrm>
            <a:off x="414000" y="475200"/>
            <a:ext cx="5760000" cy="216165"/>
          </a:xfrm>
          <a:prstGeom prst="rect">
            <a:avLst/>
          </a:prstGeom>
        </p:spPr>
        <p:txBody>
          <a:bodyPr lIns="0" tIns="0" rIns="0" bIns="0" anchor="ctr"/>
          <a:lstStyle>
            <a:lvl1pPr algn="l">
              <a:lnSpc>
                <a:spcPct val="100000"/>
              </a:lnSpc>
              <a:spcAft>
                <a:spcPts val="0"/>
              </a:spcAft>
              <a:defRPr sz="1200" b="1"/>
            </a:lvl1pPr>
          </a:lstStyle>
          <a:p>
            <a:r>
              <a:rPr lang="en-US" dirty="0"/>
              <a:t>Business identifier</a:t>
            </a:r>
          </a:p>
        </p:txBody>
      </p:sp>
      <p:sp>
        <p:nvSpPr>
          <p:cNvPr id="2" name="meta-classification"/>
          <p:cNvSpPr>
            <a:spLocks noGrp="1"/>
          </p:cNvSpPr>
          <p:nvPr>
            <p:ph type="body" sz="quarter" idx="2" hasCustomPrompt="1"/>
          </p:nvPr>
        </p:nvSpPr>
        <p:spPr bwMode="gray">
          <a:xfrm>
            <a:off x="414000" y="4666226"/>
            <a:ext cx="2021387" cy="206719"/>
          </a:xfrm>
          <a:prstGeom prst="rect">
            <a:avLst/>
          </a:prstGeom>
          <a:noFill/>
          <a:ln>
            <a:noFill/>
          </a:ln>
        </p:spPr>
        <p:txBody>
          <a:bodyPr wrap="none" lIns="0" tIns="82800" rIns="0" bIns="0" rtlCol="0" anchor="t" anchorCtr="0">
            <a:spAutoFit/>
          </a:bodyPr>
          <a:lstStyle>
            <a:lvl1pPr marL="0" algn="l" defTabSz="914400" rtl="0" eaLnBrk="1" latinLnBrk="0" hangingPunct="1">
              <a:lnSpc>
                <a:spcPct val="100000"/>
              </a:lnSpc>
              <a:spcAft>
                <a:spcPts val="0"/>
              </a:spcAft>
              <a:defRPr lang="en-US" sz="800" b="1" kern="0" cap="all" baseline="0" dirty="0" smtClean="0">
                <a:solidFill>
                  <a:schemeClr val="accent1"/>
                </a:solidFill>
                <a:latin typeface="+mn-lt"/>
                <a:ea typeface="+mn-ea"/>
                <a:cs typeface="Arial"/>
              </a:defRPr>
            </a:lvl1pPr>
          </a:lstStyle>
          <a:p>
            <a:pPr lvl="0"/>
            <a:r>
              <a:rPr lang="en-US" dirty="0"/>
              <a:t>PLEASE INSERT CLASSIFICATION HERE</a:t>
            </a:r>
          </a:p>
        </p:txBody>
      </p:sp>
      <p:sp>
        <p:nvSpPr>
          <p:cNvPr id="10" name="Text Placeholder 27"/>
          <p:cNvSpPr>
            <a:spLocks noGrp="1" noChangeAspect="1"/>
          </p:cNvSpPr>
          <p:nvPr>
            <p:ph type="body" sz="quarter" idx="6" hasCustomPrompt="1"/>
          </p:nvPr>
        </p:nvSpPr>
        <p:spPr bwMode="gray">
          <a:xfrm>
            <a:off x="6876000" y="385200"/>
            <a:ext cx="1800000" cy="259517"/>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none" lIns="0" tIns="0" rIns="0" bIns="0" anchor="t" anchorCtr="0"/>
          <a:lstStyle>
            <a:lvl1pPr>
              <a:defRPr sz="100">
                <a:solidFill>
                  <a:schemeClr val="accent3"/>
                </a:solidFill>
                <a:latin typeface="+mj-lt"/>
              </a:defRPr>
            </a:lvl1pPr>
          </a:lstStyle>
          <a:p>
            <a:pPr lvl="0"/>
            <a:r>
              <a:rPr lang="en-US" dirty="0"/>
              <a:t>.</a:t>
            </a:r>
          </a:p>
        </p:txBody>
      </p:sp>
      <p:sp>
        <p:nvSpPr>
          <p:cNvPr id="5" name="meta-subline"/>
          <p:cNvSpPr>
            <a:spLocks noGrp="1"/>
          </p:cNvSpPr>
          <p:nvPr>
            <p:ph type="body" sz="quarter" idx="5" hasCustomPrompt="1"/>
          </p:nvPr>
        </p:nvSpPr>
        <p:spPr>
          <a:xfrm>
            <a:off x="414000" y="2300400"/>
            <a:ext cx="8316000" cy="487838"/>
          </a:xfrm>
          <a:noFill/>
          <a:ln w="9525" cap="flat" cmpd="sng" algn="ctr">
            <a:noFill/>
            <a:prstDash val="solid"/>
            <a:round/>
            <a:headEnd type="none" w="med" len="med"/>
            <a:tailEnd type="none" w="med" len="med"/>
          </a:ln>
          <a:effectLst/>
        </p:spPr>
        <p:txBody>
          <a:bodyPr vert="horz" wrap="square" lIns="0" tIns="43200" rIns="0" bIns="165600" numCol="1" rtlCol="0" anchor="t" anchorCtr="0" compatLnSpc="1">
            <a:prstTxWarp prst="textNoShape">
              <a:avLst/>
            </a:prstTxWarp>
            <a:spAutoFit/>
          </a:bodyPr>
          <a:lstStyle>
            <a:lvl1pPr marL="0" algn="l" defTabSz="995363" rtl="0" eaLnBrk="0" fontAlgn="base" latinLnBrk="0" hangingPunct="0">
              <a:lnSpc>
                <a:spcPct val="100000"/>
              </a:lnSpc>
              <a:spcAft>
                <a:spcPts val="0"/>
              </a:spcAft>
              <a:defRPr sz="1800"/>
            </a:lvl1pPr>
            <a:lvl2pPr marL="0" algn="l" defTabSz="995363" rtl="0" eaLnBrk="0" fontAlgn="base" latinLnBrk="0" hangingPunct="0">
              <a:spcAft>
                <a:spcPts val="1600"/>
              </a:spcAft>
              <a:defRPr lang="en-US" sz="2000" b="0" kern="1200" dirty="0" smtClean="0">
                <a:solidFill>
                  <a:schemeClr val="tx1"/>
                </a:solidFill>
                <a:latin typeface="+mn-lt"/>
                <a:ea typeface="+mn-ea"/>
                <a:cs typeface="+mn-cs"/>
              </a:defRPr>
            </a:lvl2pPr>
          </a:lstStyle>
          <a:p>
            <a:pPr marL="0" lvl="0" algn="l" defTabSz="995363" rtl="0" eaLnBrk="0" fontAlgn="base" latinLnBrk="0" hangingPunct="0"/>
            <a:r>
              <a:rPr lang="en-US" dirty="0"/>
              <a:t>Subline in one or two lines, Arial, 18 </a:t>
            </a:r>
            <a:r>
              <a:rPr lang="en-US" dirty="0" err="1"/>
              <a:t>pt</a:t>
            </a:r>
            <a:endParaRPr lang="en-US" dirty="0"/>
          </a:p>
        </p:txBody>
      </p:sp>
      <p:sp>
        <p:nvSpPr>
          <p:cNvPr id="3" name="meta-project"/>
          <p:cNvSpPr>
            <a:spLocks noGrp="1"/>
          </p:cNvSpPr>
          <p:nvPr>
            <p:ph type="body" sz="quarter" idx="3" hasCustomPrompt="1"/>
          </p:nvPr>
        </p:nvSpPr>
        <p:spPr>
          <a:xfrm>
            <a:off x="414000" y="2790000"/>
            <a:ext cx="8316000" cy="423859"/>
          </a:xfrm>
          <a:noFill/>
          <a:ln w="9525" cap="flat" cmpd="sng" algn="ctr">
            <a:noFill/>
            <a:prstDash val="solid"/>
            <a:round/>
            <a:headEnd type="none" w="med" len="med"/>
            <a:tailEnd type="none" w="med" len="med"/>
          </a:ln>
          <a:effectLst/>
        </p:spPr>
        <p:txBody>
          <a:bodyPr vert="horz" wrap="square" lIns="0" tIns="54000" rIns="0" bIns="0" numCol="1" rtlCol="0" anchor="t" anchorCtr="0" compatLnSpc="1">
            <a:prstTxWarp prst="textNoShape">
              <a:avLst/>
            </a:prstTxWarp>
            <a:spAutoFit/>
          </a:bodyPr>
          <a:lstStyle>
            <a:lvl1pPr marL="0" algn="l" defTabSz="914400" rtl="0" eaLnBrk="1" latinLnBrk="0" hangingPunct="1">
              <a:lnSpc>
                <a:spcPct val="100000"/>
              </a:lnSpc>
              <a:spcAft>
                <a:spcPts val="0"/>
              </a:spcAft>
              <a:defRPr lang="en-US" sz="1200" kern="1200" dirty="0" smtClean="0">
                <a:solidFill>
                  <a:srgbClr val="000000"/>
                </a:solidFill>
                <a:latin typeface="+mn-lt"/>
                <a:ea typeface="+mn-ea"/>
                <a:cs typeface="+mn-cs"/>
              </a:defRPr>
            </a:lvl1pPr>
            <a:lvl2pPr>
              <a:spcAft>
                <a:spcPts val="1600"/>
              </a:spcAft>
              <a:defRPr sz="2000" b="0" baseline="0"/>
            </a:lvl2pPr>
          </a:lstStyle>
          <a:p>
            <a:r>
              <a:rPr lang="en-US" dirty="0"/>
              <a:t>Name of the event or project or presenter, Arial, 12 </a:t>
            </a:r>
            <a:r>
              <a:rPr lang="en-US" dirty="0" err="1"/>
              <a:t>pt</a:t>
            </a:r>
            <a:br>
              <a:rPr lang="en-US" dirty="0"/>
            </a:br>
            <a:r>
              <a:rPr lang="en-US" dirty="0"/>
              <a:t>Location, ## Month ####</a:t>
            </a:r>
          </a:p>
        </p:txBody>
      </p:sp>
      <p:sp>
        <p:nvSpPr>
          <p:cNvPr id="11" name="meta-descriptor"/>
          <p:cNvSpPr>
            <a:spLocks noGrp="1"/>
          </p:cNvSpPr>
          <p:nvPr>
            <p:ph type="body" sz="quarter" idx="10" hasCustomPrompt="1"/>
          </p:nvPr>
        </p:nvSpPr>
        <p:spPr>
          <a:xfrm>
            <a:off x="414000" y="3213859"/>
            <a:ext cx="8316000" cy="355334"/>
          </a:xfrm>
          <a:noFill/>
          <a:ln w="9525" cap="flat" cmpd="sng" algn="ctr">
            <a:noFill/>
            <a:prstDash val="solid"/>
            <a:round/>
            <a:headEnd type="none" w="med" len="med"/>
            <a:tailEnd type="none" w="med" len="med"/>
          </a:ln>
          <a:effectLst/>
        </p:spPr>
        <p:txBody>
          <a:bodyPr vert="horz" wrap="square" lIns="0" tIns="180000" rIns="0" bIns="0" numCol="1" rtlCol="0" anchor="t" anchorCtr="0" compatLnSpc="1">
            <a:prstTxWarp prst="textNoShape">
              <a:avLst/>
            </a:prstTxWarp>
            <a:noAutofit/>
          </a:bodyPr>
          <a:lstStyle>
            <a:lvl1pPr marL="0" algn="l" defTabSz="914400" rtl="0" eaLnBrk="1" latinLnBrk="0" hangingPunct="1">
              <a:lnSpc>
                <a:spcPct val="100000"/>
              </a:lnSpc>
              <a:spcAft>
                <a:spcPts val="0"/>
              </a:spcAft>
              <a:defRPr lang="en-US" sz="1200" b="1" kern="1200" dirty="0" smtClean="0">
                <a:solidFill>
                  <a:schemeClr val="accent4"/>
                </a:solidFill>
                <a:latin typeface="+mn-lt"/>
                <a:ea typeface="+mn-ea"/>
                <a:cs typeface="+mn-cs"/>
              </a:defRPr>
            </a:lvl1pPr>
            <a:lvl2pPr>
              <a:spcAft>
                <a:spcPts val="1600"/>
              </a:spcAft>
              <a:defRPr sz="2000" b="0" baseline="0"/>
            </a:lvl2pPr>
          </a:lstStyle>
          <a:p>
            <a:r>
              <a:rPr lang="en-US" dirty="0"/>
              <a:t>DHL Business Unit – Business Unit Descriptor, Arial (bold), 12 </a:t>
            </a:r>
            <a:r>
              <a:rPr lang="en-US" dirty="0" err="1"/>
              <a:t>pt</a:t>
            </a:r>
            <a:endParaRPr lang="en-US" dirty="0"/>
          </a:p>
        </p:txBody>
      </p:sp>
    </p:spTree>
    <p:extLst>
      <p:ext uri="{BB962C8B-B14F-4D97-AF65-F5344CB8AC3E}">
        <p14:creationId xmlns:p14="http://schemas.microsoft.com/office/powerpoint/2010/main" val="23333363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able of content: 2 columns, no imag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dirty="0"/>
              <a:t>Contents</a:t>
            </a:r>
          </a:p>
        </p:txBody>
      </p:sp>
      <p:sp>
        <p:nvSpPr>
          <p:cNvPr id="3" name="Inhaltsplatzhalter 2"/>
          <p:cNvSpPr>
            <a:spLocks noGrp="1"/>
          </p:cNvSpPr>
          <p:nvPr>
            <p:ph sz="half" idx="1" hasCustomPrompt="1"/>
          </p:nvPr>
        </p:nvSpPr>
        <p:spPr>
          <a:xfrm>
            <a:off x="468000" y="1161000"/>
            <a:ext cx="3996000" cy="3429000"/>
          </a:xfrm>
        </p:spPr>
        <p:txBody>
          <a:bodyPr/>
          <a:lstStyle>
            <a:lvl1pPr marL="270000" indent="-270000">
              <a:spcBef>
                <a:spcPts val="1400"/>
              </a:spcBef>
              <a:spcAft>
                <a:spcPts val="0"/>
              </a:spcAft>
              <a:buFont typeface="+mj-lt"/>
              <a:buNone/>
              <a:defRPr sz="1400" b="1" baseline="0"/>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1	Insert here the copy text bold (first level)</a:t>
            </a:r>
          </a:p>
          <a:p>
            <a:pPr lvl="1"/>
            <a:r>
              <a:rPr lang="en-US" noProof="0" dirty="0"/>
              <a:t>Insert here the copy text (second level)</a:t>
            </a:r>
          </a:p>
        </p:txBody>
      </p:sp>
      <p:sp>
        <p:nvSpPr>
          <p:cNvPr id="4" name="Inhaltsplatzhalter 3"/>
          <p:cNvSpPr>
            <a:spLocks noGrp="1"/>
          </p:cNvSpPr>
          <p:nvPr>
            <p:ph sz="half" idx="2" hasCustomPrompt="1"/>
          </p:nvPr>
        </p:nvSpPr>
        <p:spPr>
          <a:xfrm>
            <a:off x="4680000" y="1161000"/>
            <a:ext cx="3996000" cy="3429000"/>
          </a:xfrm>
        </p:spPr>
        <p:txBody>
          <a:bodyPr/>
          <a:lstStyle>
            <a:lvl1pPr marL="270000" indent="-270000">
              <a:spcBef>
                <a:spcPts val="1400"/>
              </a:spcBef>
              <a:spcAft>
                <a:spcPts val="0"/>
              </a:spcAft>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1	Insert here the copy text bold (first level)</a:t>
            </a:r>
          </a:p>
          <a:p>
            <a:pPr lvl="1"/>
            <a:r>
              <a:rPr lang="en-US" noProof="0" dirty="0"/>
              <a:t>Insert here the copy text (second level)</a:t>
            </a:r>
          </a:p>
        </p:txBody>
      </p:sp>
      <p:cxnSp>
        <p:nvCxnSpPr>
          <p:cNvPr id="11" name="Gerade Verbindung 10"/>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33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EAD145-9932-40FD-920E-F4FD3E150CFC}" type="datetimeFigureOut">
              <a:rPr lang="en-US" smtClean="0"/>
              <a:pPr/>
              <a:t>10/19/2017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9C54DE45-55B3-4BF2-AAE7-2E40C529088B}" type="slidenum">
              <a:rPr lang="en-US" smtClean="0"/>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955EA-9B27-42DF-8D12-3E25DFB10046}" type="datetime1">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AFECAE-CA2A-4429-8DA7-A7F18AB6FC01}" type="datetime1">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F2F9F3-E934-4F78-92B3-402DAEBD98FE}" type="datetime1">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of content: 1 column, 3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a:t>Contents</a:t>
            </a:r>
          </a:p>
        </p:txBody>
      </p:sp>
      <p:sp>
        <p:nvSpPr>
          <p:cNvPr id="3" name="Inhaltsplatzhalter 2"/>
          <p:cNvSpPr>
            <a:spLocks noGrp="1"/>
          </p:cNvSpPr>
          <p:nvPr>
            <p:ph sz="half" idx="1" hasCustomPrompt="1"/>
          </p:nvPr>
        </p:nvSpPr>
        <p:spPr>
          <a:xfrm>
            <a:off x="468000" y="1161000"/>
            <a:ext cx="3996000" cy="1890000"/>
          </a:xfrm>
        </p:spPr>
        <p:txBody>
          <a:bodyPr/>
          <a:lstStyle>
            <a:lvl1pPr marL="270000" indent="-270000">
              <a:spcBef>
                <a:spcPts val="1400"/>
              </a:spcBef>
              <a:spcAft>
                <a:spcPts val="0"/>
              </a:spcAft>
              <a:buFont typeface="+mj-lt"/>
              <a:buNone/>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1	Insert here the copy text bold (first level)</a:t>
            </a:r>
          </a:p>
          <a:p>
            <a:pPr lvl="1"/>
            <a:r>
              <a:rPr lang="en-US" noProof="0" dirty="0"/>
              <a:t>Insert here the copy text (second level)</a:t>
            </a:r>
          </a:p>
        </p:txBody>
      </p:sp>
      <p:sp>
        <p:nvSpPr>
          <p:cNvPr id="23" name="Bildplatzhalter 9"/>
          <p:cNvSpPr>
            <a:spLocks noGrp="1"/>
          </p:cNvSpPr>
          <p:nvPr>
            <p:ph type="pic" sz="quarter" idx="12" hasCustomPrompt="1"/>
          </p:nvPr>
        </p:nvSpPr>
        <p:spPr>
          <a:xfrm>
            <a:off x="3798000" y="3591000"/>
            <a:ext cx="1548000" cy="810000"/>
          </a:xfrm>
          <a:solidFill>
            <a:schemeClr val="tx2"/>
          </a:solidFill>
        </p:spPr>
        <p:txBody>
          <a:bodyPr wrap="square" lIns="90000" tIns="90000" rIns="90000" bIns="90000"/>
          <a:lstStyle>
            <a:lvl1pPr>
              <a:defRPr sz="1000" b="1"/>
            </a:lvl1pPr>
          </a:lstStyle>
          <a:p>
            <a:r>
              <a:rPr lang="en-US" dirty="0"/>
              <a:t>Click here to insert a image</a:t>
            </a:r>
          </a:p>
        </p:txBody>
      </p:sp>
      <p:sp>
        <p:nvSpPr>
          <p:cNvPr id="24" name="Textplatzhalter 11"/>
          <p:cNvSpPr>
            <a:spLocks noGrp="1"/>
          </p:cNvSpPr>
          <p:nvPr>
            <p:ph type="body" sz="quarter" idx="13" hasCustomPrompt="1"/>
          </p:nvPr>
        </p:nvSpPr>
        <p:spPr>
          <a:xfrm>
            <a:off x="3798000" y="3321000"/>
            <a:ext cx="1548000" cy="270000"/>
          </a:xfrm>
        </p:spPr>
        <p:txBody>
          <a:bodyPr bIns="72000" anchor="b" anchorCtr="0"/>
          <a:lstStyle>
            <a:lvl1pPr>
              <a:defRPr sz="800" b="0"/>
            </a:lvl1pPr>
          </a:lstStyle>
          <a:p>
            <a:pPr lvl="0"/>
            <a:r>
              <a:rPr lang="en-US" noProof="0" dirty="0"/>
              <a:t>Chapter</a:t>
            </a:r>
          </a:p>
        </p:txBody>
      </p:sp>
      <p:sp>
        <p:nvSpPr>
          <p:cNvPr id="25" name="Bildplatzhalter 9"/>
          <p:cNvSpPr>
            <a:spLocks noGrp="1"/>
          </p:cNvSpPr>
          <p:nvPr>
            <p:ph type="pic" sz="quarter" idx="14" hasCustomPrompt="1"/>
          </p:nvPr>
        </p:nvSpPr>
        <p:spPr>
          <a:xfrm>
            <a:off x="5463000" y="3591000"/>
            <a:ext cx="1548000" cy="810000"/>
          </a:xfrm>
          <a:solidFill>
            <a:schemeClr val="tx2"/>
          </a:solidFill>
        </p:spPr>
        <p:txBody>
          <a:bodyPr wrap="square" lIns="90000" tIns="90000" rIns="90000" bIns="90000"/>
          <a:lstStyle>
            <a:lvl1pPr>
              <a:defRPr sz="1000" b="1"/>
            </a:lvl1pPr>
          </a:lstStyle>
          <a:p>
            <a:r>
              <a:rPr lang="en-US" dirty="0"/>
              <a:t>Click here to insert a image</a:t>
            </a:r>
          </a:p>
        </p:txBody>
      </p:sp>
      <p:sp>
        <p:nvSpPr>
          <p:cNvPr id="26" name="Textplatzhalter 11"/>
          <p:cNvSpPr>
            <a:spLocks noGrp="1"/>
          </p:cNvSpPr>
          <p:nvPr>
            <p:ph type="body" sz="quarter" idx="15" hasCustomPrompt="1"/>
          </p:nvPr>
        </p:nvSpPr>
        <p:spPr>
          <a:xfrm>
            <a:off x="5463000" y="3321000"/>
            <a:ext cx="1548000" cy="270000"/>
          </a:xfrm>
        </p:spPr>
        <p:txBody>
          <a:bodyPr bIns="72000" anchor="b" anchorCtr="0"/>
          <a:lstStyle>
            <a:lvl1pPr>
              <a:defRPr sz="800" b="0"/>
            </a:lvl1pPr>
          </a:lstStyle>
          <a:p>
            <a:pPr lvl="0"/>
            <a:r>
              <a:rPr lang="en-US" noProof="0"/>
              <a:t>Chapter</a:t>
            </a:r>
          </a:p>
        </p:txBody>
      </p:sp>
      <p:sp>
        <p:nvSpPr>
          <p:cNvPr id="27" name="Bildplatzhalter 9"/>
          <p:cNvSpPr>
            <a:spLocks noGrp="1"/>
          </p:cNvSpPr>
          <p:nvPr>
            <p:ph type="pic" sz="quarter" idx="16" hasCustomPrompt="1"/>
          </p:nvPr>
        </p:nvSpPr>
        <p:spPr>
          <a:xfrm>
            <a:off x="7128000" y="3591000"/>
            <a:ext cx="1548000" cy="810000"/>
          </a:xfrm>
          <a:solidFill>
            <a:schemeClr val="tx2"/>
          </a:solidFill>
        </p:spPr>
        <p:txBody>
          <a:bodyPr wrap="square" lIns="90000" tIns="90000" rIns="90000" bIns="90000"/>
          <a:lstStyle>
            <a:lvl1pPr>
              <a:defRPr sz="1000" b="1"/>
            </a:lvl1pPr>
          </a:lstStyle>
          <a:p>
            <a:r>
              <a:rPr lang="en-US" dirty="0"/>
              <a:t>Click here to insert a image</a:t>
            </a:r>
          </a:p>
        </p:txBody>
      </p:sp>
      <p:sp>
        <p:nvSpPr>
          <p:cNvPr id="28" name="Textplatzhalter 11"/>
          <p:cNvSpPr>
            <a:spLocks noGrp="1"/>
          </p:cNvSpPr>
          <p:nvPr>
            <p:ph type="body" sz="quarter" idx="17" hasCustomPrompt="1"/>
          </p:nvPr>
        </p:nvSpPr>
        <p:spPr>
          <a:xfrm>
            <a:off x="7128000" y="3321000"/>
            <a:ext cx="1548000" cy="270000"/>
          </a:xfrm>
        </p:spPr>
        <p:txBody>
          <a:bodyPr bIns="72000" anchor="b" anchorCtr="0"/>
          <a:lstStyle>
            <a:lvl1pPr>
              <a:defRPr sz="800" b="0"/>
            </a:lvl1pPr>
          </a:lstStyle>
          <a:p>
            <a:pPr lvl="0"/>
            <a:r>
              <a:rPr lang="en-US" noProof="0" dirty="0"/>
              <a:t>Chapter</a:t>
            </a:r>
          </a:p>
        </p:txBody>
      </p:sp>
      <p:cxnSp>
        <p:nvCxnSpPr>
          <p:cNvPr id="14" name="Gerade Verbindung 13"/>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33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5D61B-C6F8-41BF-9A29-6B6F555C4C40}" type="datetime1">
              <a:rPr lang="en-US" smtClean="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65ABF1-4FE9-4224-8D00-876BEEEDE6A2}" type="datetime1">
              <a:rPr lang="en-US" smtClean="0"/>
              <a:pPr/>
              <a:t>10/19/2017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45B444F-B57B-4838-9292-C0B20CD04FE5}" type="datetime1">
              <a:rPr lang="en-US" smtClean="0"/>
              <a:pPr/>
              <a:t>10/19/2017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62FF6-B5EF-459D-A0BC-EB39AEDDEB1B}" type="datetime1">
              <a:rPr lang="en-US" smtClean="0"/>
              <a:pPr/>
              <a:t>10/19/2017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3FEB43-7316-45BF-A16C-B34D126F3E8F}" type="datetime1">
              <a:rPr lang="en-US" smtClean="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B25B3D-32CF-4D82-9BC1-A7C820F7EB11}" type="datetime1">
              <a:rPr lang="en-US" smtClean="0"/>
              <a:pPr/>
              <a:t>10/19/2017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DB8C9-8CE8-4EEF-9C8E-61B7E4EC7B50}" type="datetime1">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1036B2-4938-4C6C-A8BA-E71E1C0295BD}" type="datetime1">
              <a:rPr lang="en-US" smtClean="0"/>
              <a:pPr/>
              <a:t>10/19/2017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72F507-432B-4DE7-B7ED-53497B241A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of content: 2 columns, 5 image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68000" y="351000"/>
            <a:ext cx="8208000" cy="675000"/>
          </a:xfrm>
        </p:spPr>
        <p:txBody>
          <a:bodyPr/>
          <a:lstStyle>
            <a:lvl1pPr>
              <a:defRPr/>
            </a:lvl1pPr>
          </a:lstStyle>
          <a:p>
            <a:r>
              <a:rPr lang="en-US" noProof="0"/>
              <a:t>Contents</a:t>
            </a:r>
          </a:p>
        </p:txBody>
      </p:sp>
      <p:sp>
        <p:nvSpPr>
          <p:cNvPr id="3" name="Inhaltsplatzhalter 2"/>
          <p:cNvSpPr>
            <a:spLocks noGrp="1"/>
          </p:cNvSpPr>
          <p:nvPr>
            <p:ph sz="half" idx="1" hasCustomPrompt="1"/>
          </p:nvPr>
        </p:nvSpPr>
        <p:spPr>
          <a:xfrm>
            <a:off x="468000" y="1161000"/>
            <a:ext cx="3996000" cy="1890000"/>
          </a:xfrm>
        </p:spPr>
        <p:txBody>
          <a:bodyPr/>
          <a:lstStyle>
            <a:lvl1pPr marL="270000" indent="-270000">
              <a:spcBef>
                <a:spcPts val="1400"/>
              </a:spcBef>
              <a:spcAft>
                <a:spcPts val="0"/>
              </a:spcAft>
              <a:buFont typeface="+mj-lt"/>
              <a:buNone/>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1	Insert here the copy text bold (first level)</a:t>
            </a:r>
          </a:p>
          <a:p>
            <a:pPr lvl="1"/>
            <a:r>
              <a:rPr lang="en-US" noProof="0" dirty="0"/>
              <a:t>Insert here the copy text (</a:t>
            </a:r>
            <a:r>
              <a:rPr lang="en-US" noProof="0" dirty="0" err="1"/>
              <a:t>secondl</a:t>
            </a:r>
            <a:r>
              <a:rPr lang="en-US" noProof="0" dirty="0"/>
              <a:t> </a:t>
            </a:r>
            <a:r>
              <a:rPr lang="en-US" noProof="0" dirty="0" err="1"/>
              <a:t>evel</a:t>
            </a:r>
            <a:r>
              <a:rPr lang="en-US" noProof="0" dirty="0"/>
              <a:t>)</a:t>
            </a:r>
          </a:p>
        </p:txBody>
      </p:sp>
      <p:sp>
        <p:nvSpPr>
          <p:cNvPr id="4" name="Inhaltsplatzhalter 3"/>
          <p:cNvSpPr>
            <a:spLocks noGrp="1"/>
          </p:cNvSpPr>
          <p:nvPr>
            <p:ph sz="half" idx="2" hasCustomPrompt="1"/>
          </p:nvPr>
        </p:nvSpPr>
        <p:spPr>
          <a:xfrm>
            <a:off x="4680000" y="1161000"/>
            <a:ext cx="3996000" cy="1890000"/>
          </a:xfrm>
        </p:spPr>
        <p:txBody>
          <a:bodyPr/>
          <a:lstStyle>
            <a:lvl1pPr marL="270000" indent="-270000">
              <a:spcBef>
                <a:spcPts val="1400"/>
              </a:spcBef>
              <a:spcAft>
                <a:spcPts val="0"/>
              </a:spcAft>
              <a:defRPr sz="1400" b="1"/>
            </a:lvl1pPr>
            <a:lvl2pPr marL="270000" indent="0">
              <a:buNone/>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a:t>1	Insert here the copy text bold (first level)</a:t>
            </a:r>
          </a:p>
          <a:p>
            <a:pPr lvl="1"/>
            <a:r>
              <a:rPr lang="en-US" noProof="0" dirty="0"/>
              <a:t>Insert here the copy text (second level)</a:t>
            </a:r>
          </a:p>
        </p:txBody>
      </p:sp>
      <p:sp>
        <p:nvSpPr>
          <p:cNvPr id="8" name="Bildplatzhalter 9"/>
          <p:cNvSpPr>
            <a:spLocks noGrp="1"/>
          </p:cNvSpPr>
          <p:nvPr>
            <p:ph type="pic" sz="quarter" idx="12" hasCustomPrompt="1"/>
          </p:nvPr>
        </p:nvSpPr>
        <p:spPr>
          <a:xfrm>
            <a:off x="3798000" y="3591000"/>
            <a:ext cx="1548000" cy="810000"/>
          </a:xfrm>
          <a:solidFill>
            <a:schemeClr val="tx2"/>
          </a:solidFill>
        </p:spPr>
        <p:txBody>
          <a:bodyPr wrap="square" lIns="90000" tIns="90000" rIns="90000" bIns="90000"/>
          <a:lstStyle>
            <a:lvl1pPr>
              <a:defRPr sz="1000"/>
            </a:lvl1pPr>
          </a:lstStyle>
          <a:p>
            <a:r>
              <a:rPr lang="en-US" dirty="0"/>
              <a:t>Click here to insert a image</a:t>
            </a:r>
          </a:p>
        </p:txBody>
      </p:sp>
      <p:sp>
        <p:nvSpPr>
          <p:cNvPr id="10" name="Textplatzhalter 11"/>
          <p:cNvSpPr>
            <a:spLocks noGrp="1"/>
          </p:cNvSpPr>
          <p:nvPr>
            <p:ph type="body" sz="quarter" idx="13" hasCustomPrompt="1"/>
          </p:nvPr>
        </p:nvSpPr>
        <p:spPr>
          <a:xfrm>
            <a:off x="3798000" y="3321000"/>
            <a:ext cx="1548000" cy="270000"/>
          </a:xfrm>
        </p:spPr>
        <p:txBody>
          <a:bodyPr bIns="72000" anchor="b" anchorCtr="0"/>
          <a:lstStyle>
            <a:lvl1pPr>
              <a:defRPr sz="800" b="0"/>
            </a:lvl1pPr>
          </a:lstStyle>
          <a:p>
            <a:pPr lvl="0"/>
            <a:r>
              <a:rPr lang="en-US" noProof="0"/>
              <a:t>Chapter</a:t>
            </a:r>
          </a:p>
        </p:txBody>
      </p:sp>
      <p:sp>
        <p:nvSpPr>
          <p:cNvPr id="11" name="Bildplatzhalter 9"/>
          <p:cNvSpPr>
            <a:spLocks noGrp="1"/>
          </p:cNvSpPr>
          <p:nvPr>
            <p:ph type="pic" sz="quarter" idx="14" hasCustomPrompt="1"/>
          </p:nvPr>
        </p:nvSpPr>
        <p:spPr>
          <a:xfrm>
            <a:off x="5463000" y="3591000"/>
            <a:ext cx="1548000" cy="810000"/>
          </a:xfrm>
          <a:solidFill>
            <a:schemeClr val="tx2"/>
          </a:solidFill>
        </p:spPr>
        <p:txBody>
          <a:bodyPr wrap="square" lIns="90000" tIns="90000" rIns="90000" bIns="90000"/>
          <a:lstStyle>
            <a:lvl1pPr>
              <a:defRPr sz="1000"/>
            </a:lvl1pPr>
          </a:lstStyle>
          <a:p>
            <a:r>
              <a:rPr lang="en-US" dirty="0"/>
              <a:t>Click here to insert a image</a:t>
            </a:r>
          </a:p>
        </p:txBody>
      </p:sp>
      <p:sp>
        <p:nvSpPr>
          <p:cNvPr id="12" name="Textplatzhalter 11"/>
          <p:cNvSpPr>
            <a:spLocks noGrp="1"/>
          </p:cNvSpPr>
          <p:nvPr>
            <p:ph type="body" sz="quarter" idx="15" hasCustomPrompt="1"/>
          </p:nvPr>
        </p:nvSpPr>
        <p:spPr>
          <a:xfrm>
            <a:off x="5463000" y="3321000"/>
            <a:ext cx="1548000" cy="270000"/>
          </a:xfrm>
        </p:spPr>
        <p:txBody>
          <a:bodyPr bIns="72000" anchor="b" anchorCtr="0"/>
          <a:lstStyle>
            <a:lvl1pPr>
              <a:defRPr sz="800" b="0"/>
            </a:lvl1pPr>
          </a:lstStyle>
          <a:p>
            <a:pPr lvl="0"/>
            <a:r>
              <a:rPr lang="en-US" noProof="0"/>
              <a:t>Chapter</a:t>
            </a:r>
          </a:p>
        </p:txBody>
      </p:sp>
      <p:sp>
        <p:nvSpPr>
          <p:cNvPr id="13" name="Bildplatzhalter 9"/>
          <p:cNvSpPr>
            <a:spLocks noGrp="1"/>
          </p:cNvSpPr>
          <p:nvPr>
            <p:ph type="pic" sz="quarter" idx="16" hasCustomPrompt="1"/>
          </p:nvPr>
        </p:nvSpPr>
        <p:spPr>
          <a:xfrm>
            <a:off x="7128000" y="3591000"/>
            <a:ext cx="1548000" cy="810000"/>
          </a:xfrm>
          <a:solidFill>
            <a:schemeClr val="tx2"/>
          </a:solidFill>
        </p:spPr>
        <p:txBody>
          <a:bodyPr wrap="square" lIns="90000" tIns="90000" rIns="90000" bIns="90000"/>
          <a:lstStyle>
            <a:lvl1pPr>
              <a:defRPr sz="1000"/>
            </a:lvl1pPr>
          </a:lstStyle>
          <a:p>
            <a:r>
              <a:rPr lang="en-US" dirty="0"/>
              <a:t>Click here to insert a image</a:t>
            </a:r>
          </a:p>
        </p:txBody>
      </p:sp>
      <p:sp>
        <p:nvSpPr>
          <p:cNvPr id="14" name="Textplatzhalter 11"/>
          <p:cNvSpPr>
            <a:spLocks noGrp="1"/>
          </p:cNvSpPr>
          <p:nvPr>
            <p:ph type="body" sz="quarter" idx="17" hasCustomPrompt="1"/>
          </p:nvPr>
        </p:nvSpPr>
        <p:spPr>
          <a:xfrm>
            <a:off x="7128000" y="3321000"/>
            <a:ext cx="1548000" cy="270000"/>
          </a:xfrm>
        </p:spPr>
        <p:txBody>
          <a:bodyPr bIns="72000" anchor="b" anchorCtr="0"/>
          <a:lstStyle>
            <a:lvl1pPr>
              <a:defRPr sz="800" b="0"/>
            </a:lvl1pPr>
          </a:lstStyle>
          <a:p>
            <a:pPr lvl="0"/>
            <a:r>
              <a:rPr lang="en-US" noProof="0" dirty="0"/>
              <a:t>Chapter</a:t>
            </a:r>
          </a:p>
        </p:txBody>
      </p:sp>
      <p:sp>
        <p:nvSpPr>
          <p:cNvPr id="15" name="Bildplatzhalter 9"/>
          <p:cNvSpPr>
            <a:spLocks noGrp="1"/>
          </p:cNvSpPr>
          <p:nvPr>
            <p:ph type="pic" sz="quarter" idx="18" hasCustomPrompt="1"/>
          </p:nvPr>
        </p:nvSpPr>
        <p:spPr>
          <a:xfrm>
            <a:off x="2133000" y="3591000"/>
            <a:ext cx="1548000" cy="810000"/>
          </a:xfrm>
          <a:solidFill>
            <a:schemeClr val="tx2"/>
          </a:solidFill>
        </p:spPr>
        <p:txBody>
          <a:bodyPr wrap="square" lIns="90000" tIns="90000" rIns="90000" bIns="90000"/>
          <a:lstStyle>
            <a:lvl1pPr marL="0" marR="0" indent="0" algn="l" defTabSz="914400" rtl="0" eaLnBrk="1" fontAlgn="auto" latinLnBrk="0" hangingPunct="1">
              <a:lnSpc>
                <a:spcPct val="100000"/>
              </a:lnSpc>
              <a:spcBef>
                <a:spcPts val="0"/>
              </a:spcBef>
              <a:spcAft>
                <a:spcPts val="500"/>
              </a:spcAft>
              <a:buClrTx/>
              <a:buSzTx/>
              <a:buFont typeface="Arial" pitchFamily="34" charset="0"/>
              <a:buNone/>
              <a:tabLst/>
              <a:defRPr sz="1000"/>
            </a:lvl1pPr>
          </a:lstStyle>
          <a:p>
            <a:r>
              <a:rPr lang="en-US" dirty="0"/>
              <a:t>Click here to insert a image</a:t>
            </a:r>
          </a:p>
        </p:txBody>
      </p:sp>
      <p:sp>
        <p:nvSpPr>
          <p:cNvPr id="16" name="Textplatzhalter 11"/>
          <p:cNvSpPr>
            <a:spLocks noGrp="1"/>
          </p:cNvSpPr>
          <p:nvPr>
            <p:ph type="body" sz="quarter" idx="19" hasCustomPrompt="1"/>
          </p:nvPr>
        </p:nvSpPr>
        <p:spPr>
          <a:xfrm>
            <a:off x="2133000" y="3321000"/>
            <a:ext cx="1548000" cy="270000"/>
          </a:xfrm>
        </p:spPr>
        <p:txBody>
          <a:bodyPr bIns="72000" anchor="b" anchorCtr="0"/>
          <a:lstStyle>
            <a:lvl1pPr>
              <a:defRPr sz="800" b="0"/>
            </a:lvl1pPr>
          </a:lstStyle>
          <a:p>
            <a:pPr lvl="0"/>
            <a:r>
              <a:rPr lang="en-US" noProof="0"/>
              <a:t>Chapter</a:t>
            </a:r>
          </a:p>
        </p:txBody>
      </p:sp>
      <p:sp>
        <p:nvSpPr>
          <p:cNvPr id="17" name="Bildplatzhalter 9"/>
          <p:cNvSpPr>
            <a:spLocks noGrp="1"/>
          </p:cNvSpPr>
          <p:nvPr>
            <p:ph type="pic" sz="quarter" idx="20" hasCustomPrompt="1"/>
          </p:nvPr>
        </p:nvSpPr>
        <p:spPr>
          <a:xfrm>
            <a:off x="468000" y="3591000"/>
            <a:ext cx="1548000" cy="810000"/>
          </a:xfrm>
          <a:solidFill>
            <a:schemeClr val="tx2"/>
          </a:solidFill>
        </p:spPr>
        <p:txBody>
          <a:bodyPr wrap="square" lIns="90000" tIns="90000" rIns="90000" bIns="90000"/>
          <a:lstStyle>
            <a:lvl1pPr>
              <a:defRPr sz="1000"/>
            </a:lvl1pPr>
          </a:lstStyle>
          <a:p>
            <a:r>
              <a:rPr lang="en-US" dirty="0"/>
              <a:t>Click here to insert a image</a:t>
            </a:r>
          </a:p>
        </p:txBody>
      </p:sp>
      <p:sp>
        <p:nvSpPr>
          <p:cNvPr id="18" name="Textplatzhalter 11"/>
          <p:cNvSpPr>
            <a:spLocks noGrp="1"/>
          </p:cNvSpPr>
          <p:nvPr>
            <p:ph type="body" sz="quarter" idx="21" hasCustomPrompt="1"/>
          </p:nvPr>
        </p:nvSpPr>
        <p:spPr>
          <a:xfrm>
            <a:off x="468000" y="3321000"/>
            <a:ext cx="1548000" cy="270000"/>
          </a:xfrm>
        </p:spPr>
        <p:txBody>
          <a:bodyPr bIns="72000" anchor="b" anchorCtr="0"/>
          <a:lstStyle>
            <a:lvl1pPr>
              <a:defRPr sz="800" b="0"/>
            </a:lvl1pPr>
          </a:lstStyle>
          <a:p>
            <a:pPr lvl="0"/>
            <a:r>
              <a:rPr lang="en-US" noProof="0"/>
              <a:t>Chapter</a:t>
            </a:r>
          </a:p>
        </p:txBody>
      </p:sp>
      <p:cxnSp>
        <p:nvCxnSpPr>
          <p:cNvPr id="20" name="Gerade Verbindung 19"/>
          <p:cNvCxnSpPr/>
          <p:nvPr userDrawn="1"/>
        </p:nvCxnSpPr>
        <p:spPr>
          <a:xfrm>
            <a:off x="465138" y="739379"/>
            <a:ext cx="8208000" cy="0"/>
          </a:xfrm>
          <a:prstGeom prst="line">
            <a:avLst/>
          </a:prstGeom>
          <a:ln w="12700" cmpd="sng">
            <a:solidFill>
              <a:srgbClr val="D405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3833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gradient below">
    <p:spTree>
      <p:nvGrpSpPr>
        <p:cNvPr id="1" name=""/>
        <p:cNvGrpSpPr/>
        <p:nvPr/>
      </p:nvGrpSpPr>
      <p:grpSpPr>
        <a:xfrm>
          <a:off x="0" y="0"/>
          <a:ext cx="0" cy="0"/>
          <a:chOff x="0" y="0"/>
          <a:chExt cx="0" cy="0"/>
        </a:xfrm>
      </p:grpSpPr>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a:t>Click to insert image - Recommendations for images can be found in the Layout area.</a:t>
            </a:r>
            <a:endParaRPr lang="de-DE"/>
          </a:p>
        </p:txBody>
      </p:sp>
      <p:sp>
        <p:nvSpPr>
          <p:cNvPr id="2" name="Titel 1"/>
          <p:cNvSpPr>
            <a:spLocks noGrp="1"/>
          </p:cNvSpPr>
          <p:nvPr>
            <p:ph type="title" hasCustomPrompt="1"/>
          </p:nvPr>
        </p:nvSpPr>
        <p:spPr>
          <a:xfrm>
            <a:off x="4683125" y="739378"/>
            <a:ext cx="3992875" cy="1501622"/>
          </a:xfrm>
        </p:spPr>
        <p:txBody>
          <a:bodyPr/>
          <a:lstStyle>
            <a:lvl1pPr>
              <a:lnSpc>
                <a:spcPts val="4600"/>
              </a:lnSpc>
              <a:defRPr sz="4200">
                <a:solidFill>
                  <a:schemeClr val="bg1"/>
                </a:solidFill>
              </a:defRPr>
            </a:lvl1pPr>
          </a:lstStyle>
          <a:p>
            <a:r>
              <a:rPr lang="en-US" noProof="0" dirty="0"/>
              <a:t>Click here to insert headline in upper case letters</a:t>
            </a:r>
          </a:p>
        </p:txBody>
      </p:sp>
      <p:pic>
        <p:nvPicPr>
          <p:cNvPr id="7" name="Bild 21" descr="Verlauf_laengs_large_RG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1" name="Rechteck 10"/>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Norway (NO)</a:t>
            </a:r>
            <a:r>
              <a:rPr lang="de-DE" sz="1000" dirty="0"/>
              <a:t> </a:t>
            </a:r>
            <a:r>
              <a:rPr kumimoji="0" lang="de-DE" sz="1000" b="0" i="0" u="none" strike="noStrike" cap="none" normalizeH="0" baseline="0" dirty="0">
                <a:ln>
                  <a:noFill/>
                </a:ln>
                <a:solidFill>
                  <a:schemeClr val="tx1"/>
                </a:solidFill>
                <a:effectLst/>
                <a:latin typeface="Arial" charset="0"/>
              </a:rPr>
              <a:t>| 10 July 2014</a:t>
            </a:r>
          </a:p>
        </p:txBody>
      </p:sp>
      <p:pic>
        <p:nvPicPr>
          <p:cNvPr id="12" name="Bild 9" descr="DHL_rgb_BG.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gradient above">
    <p:spTree>
      <p:nvGrpSpPr>
        <p:cNvPr id="1" name=""/>
        <p:cNvGrpSpPr/>
        <p:nvPr/>
      </p:nvGrpSpPr>
      <p:grpSpPr>
        <a:xfrm>
          <a:off x="0" y="0"/>
          <a:ext cx="0" cy="0"/>
          <a:chOff x="0" y="0"/>
          <a:chExt cx="0" cy="0"/>
        </a:xfrm>
      </p:grpSpPr>
      <p:graphicFrame>
        <p:nvGraphicFramePr>
          <p:cNvPr id="16" name="Objekt 15"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8747" name="think-cell Folie" r:id="rId4" imgW="360" imgH="360" progId="">
                  <p:embed/>
                </p:oleObj>
              </mc:Choice>
              <mc:Fallback>
                <p:oleObj name="think-cell Folie" r:id="rId4" imgW="360" imgH="360" progId="">
                  <p:embed/>
                  <p:pic>
                    <p:nvPicPr>
                      <p:cNvPr id="0" name="Picture 7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a:t>Click to insert image - Recommendations for images can be found in the Layout area.</a:t>
            </a:r>
            <a:endParaRPr lang="de-DE"/>
          </a:p>
        </p:txBody>
      </p:sp>
      <p:pic>
        <p:nvPicPr>
          <p:cNvPr id="7" name="Bild 21" descr="Verlauf_laengs_large_RGB.png"/>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80000" y="127952"/>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hteck 13"/>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5" name="Rechteck 14"/>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sp>
        <p:nvSpPr>
          <p:cNvPr id="2" name="Titel 1"/>
          <p:cNvSpPr>
            <a:spLocks noGrp="1"/>
          </p:cNvSpPr>
          <p:nvPr>
            <p:ph type="title" hasCustomPrompt="1"/>
          </p:nvPr>
        </p:nvSpPr>
        <p:spPr>
          <a:xfrm>
            <a:off x="468000" y="540000"/>
            <a:ext cx="6374862" cy="1516678"/>
          </a:xfrm>
        </p:spPr>
        <p:txBody>
          <a:bodyPr/>
          <a:lstStyle>
            <a:lvl1pPr>
              <a:lnSpc>
                <a:spcPts val="4600"/>
              </a:lnSpc>
              <a:defRPr sz="4200">
                <a:solidFill>
                  <a:schemeClr val="bg1"/>
                </a:solidFill>
              </a:defRPr>
            </a:lvl1pPr>
          </a:lstStyle>
          <a:p>
            <a:r>
              <a:rPr lang="en-US" noProof="0" dirty="0"/>
              <a:t>Click here to insert headline in upper case letters</a:t>
            </a:r>
          </a:p>
        </p:txBody>
      </p:sp>
      <p:pic>
        <p:nvPicPr>
          <p:cNvPr id="10" name="Bild 9" descr="DHL_rgb_BG.pn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700962" y="244346"/>
            <a:ext cx="976624" cy="105698"/>
          </a:xfrm>
          <a:prstGeom prst="rect">
            <a:avLst/>
          </a:prstGeom>
        </p:spPr>
      </p:pic>
    </p:spTree>
    <p:extLst>
      <p:ext uri="{BB962C8B-B14F-4D97-AF65-F5344CB8AC3E}">
        <p14:creationId xmlns:p14="http://schemas.microsoft.com/office/powerpoint/2010/main" val="312366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no gradient">
    <p:spTree>
      <p:nvGrpSpPr>
        <p:cNvPr id="1" name=""/>
        <p:cNvGrpSpPr/>
        <p:nvPr/>
      </p:nvGrpSpPr>
      <p:grpSpPr>
        <a:xfrm>
          <a:off x="0" y="0"/>
          <a:ext cx="0" cy="0"/>
          <a:chOff x="0" y="0"/>
          <a:chExt cx="0" cy="0"/>
        </a:xfrm>
      </p:grpSpPr>
      <p:sp>
        <p:nvSpPr>
          <p:cNvPr id="9" name="Bildplatzhalter 8"/>
          <p:cNvSpPr>
            <a:spLocks noGrp="1"/>
          </p:cNvSpPr>
          <p:nvPr>
            <p:ph type="pic" sz="quarter" idx="12" hasCustomPrompt="1"/>
          </p:nvPr>
        </p:nvSpPr>
        <p:spPr>
          <a:xfrm>
            <a:off x="0" y="0"/>
            <a:ext cx="9144000" cy="5143500"/>
          </a:xfrm>
          <a:solidFill>
            <a:schemeClr val="tx2"/>
          </a:solidFill>
        </p:spPr>
        <p:txBody>
          <a:bodyPr lIns="180000" tIns="180000" rIns="180000" bIns="2880000" anchor="b" anchorCtr="1"/>
          <a:lstStyle>
            <a:lvl1pPr>
              <a:defRPr/>
            </a:lvl1pPr>
          </a:lstStyle>
          <a:p>
            <a:r>
              <a:rPr lang="en-US" dirty="0"/>
              <a:t>Click to insert image - Recommendations for images can be found in the Layout area.</a:t>
            </a:r>
            <a:endParaRPr lang="de-DE"/>
          </a:p>
        </p:txBody>
      </p:sp>
      <p:sp>
        <p:nvSpPr>
          <p:cNvPr id="2" name="Titel 1"/>
          <p:cNvSpPr>
            <a:spLocks noGrp="1"/>
          </p:cNvSpPr>
          <p:nvPr>
            <p:ph type="title" hasCustomPrompt="1"/>
          </p:nvPr>
        </p:nvSpPr>
        <p:spPr>
          <a:xfrm>
            <a:off x="4683125" y="739379"/>
            <a:ext cx="3997325" cy="1350000"/>
          </a:xfrm>
        </p:spPr>
        <p:txBody>
          <a:bodyPr/>
          <a:lstStyle>
            <a:lvl1pPr>
              <a:lnSpc>
                <a:spcPts val="4600"/>
              </a:lnSpc>
              <a:defRPr sz="4200">
                <a:solidFill>
                  <a:srgbClr val="FFCC00"/>
                </a:solidFill>
              </a:defRPr>
            </a:lvl1pPr>
          </a:lstStyle>
          <a:p>
            <a:r>
              <a:rPr lang="en-US" noProof="0" dirty="0"/>
              <a:t>Click here to insert headline in upper case letters</a:t>
            </a:r>
          </a:p>
        </p:txBody>
      </p:sp>
      <p:sp>
        <p:nvSpPr>
          <p:cNvPr id="10" name="Rechteck 9"/>
          <p:cNvSpPr/>
          <p:nvPr userDrawn="1"/>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bg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bg1"/>
              </a:solidFill>
              <a:effectLst/>
              <a:latin typeface="Arial" charset="0"/>
            </a:endParaRPr>
          </a:p>
        </p:txBody>
      </p:sp>
      <p:sp>
        <p:nvSpPr>
          <p:cNvPr id="11" name="Rechteck 10"/>
          <p:cNvSpPr/>
          <p:nvPr userDrawn="1"/>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DPSS Deployment Europe 2014 | Greece (GR)</a:t>
            </a:r>
            <a:r>
              <a:rPr lang="de-DE" sz="1000" dirty="0"/>
              <a:t> </a:t>
            </a:r>
            <a:r>
              <a:rPr kumimoji="0" lang="de-DE" sz="1000" b="0" i="0" u="none" strike="noStrike" cap="none" normalizeH="0" baseline="0" dirty="0">
                <a:ln>
                  <a:noFill/>
                </a:ln>
                <a:solidFill>
                  <a:schemeClr val="tx1"/>
                </a:solidFill>
                <a:effectLst/>
                <a:latin typeface="Arial" charset="0"/>
              </a:rPr>
              <a:t>| 08 July 2014</a:t>
            </a:r>
          </a:p>
        </p:txBody>
      </p:sp>
    </p:spTree>
    <p:extLst>
      <p:ext uri="{BB962C8B-B14F-4D97-AF65-F5344CB8AC3E}">
        <p14:creationId xmlns:p14="http://schemas.microsoft.com/office/powerpoint/2010/main" val="312366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68000" y="351000"/>
            <a:ext cx="8208000" cy="675000"/>
          </a:xfrm>
          <a:prstGeom prst="rect">
            <a:avLst/>
          </a:prstGeom>
        </p:spPr>
        <p:txBody>
          <a:bodyPr vert="horz" lIns="0" tIns="0" rIns="0" bIns="0" rtlCol="0" anchor="t" anchorCtr="0">
            <a:noAutofit/>
          </a:bodyPr>
          <a:lstStyle/>
          <a:p>
            <a:r>
              <a:rPr lang="en-US" noProof="0" dirty="0"/>
              <a:t>Click here to insert headline in upper case letters</a:t>
            </a:r>
          </a:p>
        </p:txBody>
      </p:sp>
      <p:sp>
        <p:nvSpPr>
          <p:cNvPr id="3" name="Textplatzhalter 2"/>
          <p:cNvSpPr>
            <a:spLocks noGrp="1"/>
          </p:cNvSpPr>
          <p:nvPr>
            <p:ph type="body" idx="1"/>
          </p:nvPr>
        </p:nvSpPr>
        <p:spPr>
          <a:xfrm>
            <a:off x="468000" y="1160999"/>
            <a:ext cx="8208000" cy="3429000"/>
          </a:xfrm>
          <a:prstGeom prst="rect">
            <a:avLst/>
          </a:prstGeom>
        </p:spPr>
        <p:txBody>
          <a:bodyPr vert="horz" lIns="0" tIns="0" rIns="0" bIns="0" rtlCol="0" anchor="t" anchorCtr="0">
            <a:noAutofit/>
          </a:bodyPr>
          <a:lstStyle/>
          <a:p>
            <a:pPr lvl="0"/>
            <a:r>
              <a:rPr lang="en-US" noProof="0" dirty="0"/>
              <a:t>Insert here copy text bold (first level)</a:t>
            </a:r>
          </a:p>
          <a:p>
            <a:pPr lvl="1"/>
            <a:r>
              <a:rPr lang="en-US" noProof="0" dirty="0"/>
              <a:t>Insert here copy text (second level)</a:t>
            </a:r>
          </a:p>
          <a:p>
            <a:pPr lvl="2"/>
            <a:r>
              <a:rPr lang="en-US" noProof="0" dirty="0"/>
              <a:t>Insert here bullet text (third level)</a:t>
            </a:r>
          </a:p>
          <a:p>
            <a:pPr lvl="3"/>
            <a:r>
              <a:rPr lang="en-US" noProof="0" dirty="0"/>
              <a:t>Insert here bullet text (fourth level)</a:t>
            </a:r>
          </a:p>
          <a:p>
            <a:pPr lvl="4"/>
            <a:r>
              <a:rPr lang="en-US" noProof="0" dirty="0"/>
              <a:t>Insert here bullet text (fifth level)</a:t>
            </a:r>
          </a:p>
        </p:txBody>
      </p:sp>
      <p:pic>
        <p:nvPicPr>
          <p:cNvPr id="7" name="Bild 21" descr="Verlauf_laengs_large_RGB.png"/>
          <p:cNvPicPr>
            <a:picLocks noChangeAspect="1"/>
          </p:cNvPicPr>
          <p:nvPr/>
        </p:nvPicPr>
        <p:blipFill>
          <a:blip r:embed="rId37" cstate="print">
            <a:extLst>
              <a:ext uri="{28A0092B-C50C-407E-A947-70E740481C1C}">
                <a14:useLocalDpi xmlns:a14="http://schemas.microsoft.com/office/drawing/2010/main" val="0"/>
              </a:ext>
            </a:extLst>
          </a:blip>
          <a:srcRect/>
          <a:stretch>
            <a:fillRect/>
          </a:stretch>
        </p:blipFill>
        <p:spPr bwMode="auto">
          <a:xfrm rot="10800000">
            <a:off x="180000" y="4185000"/>
            <a:ext cx="8784000" cy="82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hteck 8"/>
          <p:cNvSpPr/>
          <p:nvPr/>
        </p:nvSpPr>
        <p:spPr bwMode="auto">
          <a:xfrm>
            <a:off x="465138" y="4690259"/>
            <a:ext cx="362862"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fld id="{2E45E626-985F-4F96-B1C4-178AC390C14C}" type="slidenum">
              <a:rPr kumimoji="0" lang="de-DE" sz="1000" b="0" i="0" u="none" strike="noStrike" cap="none" normalizeH="0" baseline="0" smtClean="0">
                <a:ln>
                  <a:noFill/>
                </a:ln>
                <a:solidFill>
                  <a:schemeClr val="tx1"/>
                </a:solidFill>
                <a:effectLst/>
                <a:latin typeface="Arial" charset="0"/>
              </a:rPr>
              <a:pPr marL="0" marR="0" indent="0" algn="l" defTabSz="995363" rtl="0" eaLnBrk="0" fontAlgn="base" latinLnBrk="0" hangingPunct="0">
                <a:lnSpc>
                  <a:spcPct val="100000"/>
                </a:lnSpc>
                <a:spcBef>
                  <a:spcPct val="0"/>
                </a:spcBef>
                <a:spcAft>
                  <a:spcPct val="0"/>
                </a:spcAft>
                <a:buClrTx/>
                <a:buSzTx/>
                <a:buFontTx/>
                <a:buNone/>
                <a:tabLst/>
              </a:pPr>
              <a:t>‹#›</a:t>
            </a:fld>
            <a:endParaRPr kumimoji="0" lang="de-DE" sz="1000" b="0" i="0" u="none" strike="noStrike" cap="none" normalizeH="0" baseline="0">
              <a:ln>
                <a:noFill/>
              </a:ln>
              <a:solidFill>
                <a:schemeClr val="tx1"/>
              </a:solidFill>
              <a:effectLst/>
              <a:latin typeface="Arial" charset="0"/>
            </a:endParaRPr>
          </a:p>
        </p:txBody>
      </p:sp>
      <p:sp>
        <p:nvSpPr>
          <p:cNvPr id="10" name="Rechteck 9"/>
          <p:cNvSpPr/>
          <p:nvPr/>
        </p:nvSpPr>
        <p:spPr bwMode="auto">
          <a:xfrm>
            <a:off x="828000" y="4690259"/>
            <a:ext cx="6319560" cy="189000"/>
          </a:xfrm>
          <a:prstGeom prst="rect">
            <a:avLst/>
          </a:prstGeom>
          <a:noFill/>
          <a:ln w="9525" cap="flat" cmpd="sng" algn="ctr">
            <a:noFill/>
            <a:prstDash val="solid"/>
            <a:round/>
            <a:headEnd type="none" w="med" len="med"/>
            <a:tailEnd type="none" w="med" len="med"/>
          </a:ln>
          <a:effectLst/>
        </p:spPr>
        <p:txBody>
          <a:bodyPr vert="horz" wrap="none" lIns="0" tIns="0" rIns="0" bIns="0" numCol="1" rtlCol="0" anchor="b"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r>
              <a:rPr kumimoji="0" lang="de-DE" sz="1000" b="0" i="0" u="none" strike="noStrike" cap="none" normalizeH="0" baseline="0" dirty="0">
                <a:ln>
                  <a:noFill/>
                </a:ln>
                <a:solidFill>
                  <a:schemeClr val="tx1"/>
                </a:solidFill>
                <a:effectLst/>
                <a:latin typeface="Arial" charset="0"/>
              </a:rPr>
              <a:t>Denied Parties Screening in DHL Express 2017</a:t>
            </a:r>
            <a:endParaRPr kumimoji="0" lang="de-DE" sz="600" b="0" i="0" u="none" strike="noStrike" cap="none" normalizeH="0" baseline="0" dirty="0">
              <a:ln>
                <a:noFill/>
              </a:ln>
              <a:solidFill>
                <a:schemeClr val="tx1"/>
              </a:solidFill>
              <a:effectLst/>
              <a:latin typeface="Arial" charset="0"/>
            </a:endParaRPr>
          </a:p>
        </p:txBody>
      </p:sp>
      <p:pic>
        <p:nvPicPr>
          <p:cNvPr id="11" name="Bild 9" descr="DHL_rgb_BG.png"/>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292772721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76" r:id="rId7"/>
    <p:sldLayoutId id="2147483678" r:id="rId8"/>
    <p:sldLayoutId id="2147483677" r:id="rId9"/>
    <p:sldLayoutId id="2147483661" r:id="rId10"/>
    <p:sldLayoutId id="2147483680" r:id="rId11"/>
    <p:sldLayoutId id="2147483686" r:id="rId12"/>
    <p:sldLayoutId id="2147483687" r:id="rId13"/>
    <p:sldLayoutId id="2147483650" r:id="rId14"/>
    <p:sldLayoutId id="2147483652" r:id="rId15"/>
    <p:sldLayoutId id="2147483681" r:id="rId16"/>
    <p:sldLayoutId id="2147483682" r:id="rId17"/>
    <p:sldLayoutId id="2147483685" r:id="rId18"/>
    <p:sldLayoutId id="2147483665" r:id="rId19"/>
    <p:sldLayoutId id="2147483666" r:id="rId20"/>
    <p:sldLayoutId id="2147483684" r:id="rId21"/>
    <p:sldLayoutId id="2147483683" r:id="rId22"/>
    <p:sldLayoutId id="2147483667" r:id="rId23"/>
    <p:sldLayoutId id="2147483668" r:id="rId24"/>
    <p:sldLayoutId id="2147483669" r:id="rId25"/>
    <p:sldLayoutId id="2147483670" r:id="rId26"/>
    <p:sldLayoutId id="2147483671" r:id="rId27"/>
    <p:sldLayoutId id="2147483672" r:id="rId28"/>
    <p:sldLayoutId id="2147483654" r:id="rId29"/>
    <p:sldLayoutId id="2147483679" r:id="rId30"/>
    <p:sldLayoutId id="2147483655" r:id="rId31"/>
    <p:sldLayoutId id="2147483674" r:id="rId32"/>
    <p:sldLayoutId id="2147483675" r:id="rId33"/>
    <p:sldLayoutId id="2147483673" r:id="rId34"/>
    <p:sldLayoutId id="2147483712" r:id="rId35"/>
  </p:sldLayoutIdLst>
  <p:hf sldNum="0" hdr="0" ftr="0"/>
  <p:txStyles>
    <p:titleStyle>
      <a:lvl1pPr algn="l" defTabSz="914400" rtl="0" eaLnBrk="1" latinLnBrk="0" hangingPunct="1">
        <a:lnSpc>
          <a:spcPts val="3200"/>
        </a:lnSpc>
        <a:spcBef>
          <a:spcPct val="0"/>
        </a:spcBef>
        <a:buNone/>
        <a:defRPr sz="2800" kern="1200" cap="none" baseline="0">
          <a:solidFill>
            <a:srgbClr val="D40511"/>
          </a:solidFill>
          <a:latin typeface="+mj-lt"/>
          <a:ea typeface="+mj-ea"/>
          <a:cs typeface="+mj-cs"/>
        </a:defRPr>
      </a:lvl1pPr>
    </p:titleStyle>
    <p:bodyStyle>
      <a:lvl1pPr marL="0" indent="0" algn="l" defTabSz="914400" rtl="0" eaLnBrk="1" latinLnBrk="0" hangingPunct="1">
        <a:spcBef>
          <a:spcPts val="0"/>
        </a:spcBef>
        <a:spcAft>
          <a:spcPts val="500"/>
        </a:spcAft>
        <a:buFont typeface="Arial" pitchFamily="34" charset="0"/>
        <a:buNone/>
        <a:defRPr sz="1400" b="1" kern="1200" baseline="0">
          <a:solidFill>
            <a:schemeClr val="tx1"/>
          </a:solidFill>
          <a:latin typeface="+mn-lt"/>
          <a:ea typeface="+mn-ea"/>
          <a:cs typeface="+mn-cs"/>
        </a:defRPr>
      </a:lvl1pPr>
      <a:lvl2pPr marL="0" indent="0" algn="l" defTabSz="914400" rtl="0" eaLnBrk="1" latinLnBrk="0" hangingPunct="1">
        <a:spcBef>
          <a:spcPts val="0"/>
        </a:spcBef>
        <a:spcAft>
          <a:spcPts val="500"/>
        </a:spcAft>
        <a:buFont typeface="Arial" pitchFamily="34" charset="0"/>
        <a:buNone/>
        <a:defRPr sz="1400" b="0" kern="1200">
          <a:solidFill>
            <a:schemeClr val="tx1"/>
          </a:solidFill>
          <a:latin typeface="+mn-lt"/>
          <a:ea typeface="+mn-ea"/>
          <a:cs typeface="+mn-cs"/>
        </a:defRPr>
      </a:lvl2pPr>
      <a:lvl3pPr marL="180000" indent="-180000" algn="l" defTabSz="914400" rtl="0" eaLnBrk="1" latinLnBrk="0" hangingPunct="1">
        <a:spcBef>
          <a:spcPts val="0"/>
        </a:spcBef>
        <a:spcAft>
          <a:spcPts val="500"/>
        </a:spcAft>
        <a:buFont typeface="Arial" pitchFamily="34" charset="0"/>
        <a:buChar char="•"/>
        <a:defRPr sz="1400" kern="1200">
          <a:solidFill>
            <a:schemeClr val="tx1"/>
          </a:solidFill>
          <a:latin typeface="+mn-lt"/>
          <a:ea typeface="+mn-ea"/>
          <a:cs typeface="+mn-cs"/>
        </a:defRPr>
      </a:lvl3pPr>
      <a:lvl4pPr marL="360000" indent="-180000" algn="l" defTabSz="914400" rtl="0" eaLnBrk="1" latinLnBrk="0" hangingPunct="1">
        <a:spcBef>
          <a:spcPts val="0"/>
        </a:spcBef>
        <a:spcAft>
          <a:spcPts val="500"/>
        </a:spcAft>
        <a:buFont typeface="Symbol" pitchFamily="18" charset="2"/>
        <a:buChar char="-"/>
        <a:defRPr sz="1400" kern="1200">
          <a:solidFill>
            <a:schemeClr val="tx1"/>
          </a:solidFill>
          <a:latin typeface="+mn-lt"/>
          <a:ea typeface="+mn-ea"/>
          <a:cs typeface="+mn-cs"/>
        </a:defRPr>
      </a:lvl4pPr>
      <a:lvl5pPr marL="540000" indent="-180000" algn="l" defTabSz="914400" rtl="0" eaLnBrk="1" latinLnBrk="0" hangingPunct="1">
        <a:spcBef>
          <a:spcPts val="0"/>
        </a:spcBef>
        <a:spcAft>
          <a:spcPts val="5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FC47476-2024-4B79-B4A9-99F78E087460}" type="datetime1">
              <a:rPr lang="en-US" smtClean="0"/>
              <a:pPr/>
              <a:t>10/19/2017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272F507-432B-4DE7-B7ED-53497B241AC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2.xml"/><Relationship Id="rId7" Type="http://schemas.openxmlformats.org/officeDocument/2006/relationships/image" Target="../media/image3.emf"/><Relationship Id="rId2" Type="http://schemas.openxmlformats.org/officeDocument/2006/relationships/tags" Target="../tags/tag12.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image" Target="../media/image5.pn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www.treasury.gov/resource-center/sanctions/SDN-List/Pages/default.aspx" TargetMode="External"/><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hyperlink" Target="https://eeas.europa.eu/headquarters/headquarters-homepage/8442/consolidated-list-sanctions_en" TargetMode="External"/><Relationship Id="rId5" Type="http://schemas.openxmlformats.org/officeDocument/2006/relationships/hyperlink" Target="https://www.un.org/sc/suborg/en/sanctions/un-sc-consolidated-list"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8"/>
          </p:nvPr>
        </p:nvPicPr>
        <p:blipFill rotWithShape="1">
          <a:blip r:embed="rId2" cstate="print">
            <a:extLst>
              <a:ext uri="{28A0092B-C50C-407E-A947-70E740481C1C}">
                <a14:useLocalDpi xmlns:a14="http://schemas.microsoft.com/office/drawing/2010/main"/>
              </a:ext>
            </a:extLst>
          </a:blip>
          <a:srcRect l="-1"/>
          <a:stretch/>
        </p:blipFill>
        <p:spPr/>
      </p:pic>
      <p:sp>
        <p:nvSpPr>
          <p:cNvPr id="3" name="Text Placeholder 2"/>
          <p:cNvSpPr>
            <a:spLocks noGrp="1"/>
          </p:cNvSpPr>
          <p:nvPr>
            <p:ph type="body" sz="quarter" idx="7"/>
          </p:nvPr>
        </p:nvSpPr>
        <p:spPr>
          <a:xfrm rot="10800000">
            <a:off x="180000" y="225720"/>
            <a:ext cx="4392000" cy="3134700"/>
          </a:xfrm>
        </p:spPr>
        <p:txBody>
          <a:bodyPr/>
          <a:lstStyle/>
          <a:p>
            <a:endParaRPr lang="en-US" dirty="0"/>
          </a:p>
        </p:txBody>
      </p:sp>
      <p:sp>
        <p:nvSpPr>
          <p:cNvPr id="4" name="Title 3"/>
          <p:cNvSpPr>
            <a:spLocks noGrp="1"/>
          </p:cNvSpPr>
          <p:nvPr>
            <p:ph type="title"/>
          </p:nvPr>
        </p:nvSpPr>
        <p:spPr/>
        <p:txBody>
          <a:bodyPr/>
          <a:lstStyle/>
          <a:p>
            <a:r>
              <a:rPr lang="en-US" dirty="0"/>
              <a:t>Denied parties</a:t>
            </a:r>
            <a:br>
              <a:rPr lang="en-US" dirty="0"/>
            </a:br>
            <a:r>
              <a:rPr lang="en-US" dirty="0"/>
              <a:t>screening</a:t>
            </a:r>
          </a:p>
        </p:txBody>
      </p:sp>
      <p:sp>
        <p:nvSpPr>
          <p:cNvPr id="7" name="Text Placeholder 6"/>
          <p:cNvSpPr>
            <a:spLocks noGrp="1"/>
          </p:cNvSpPr>
          <p:nvPr>
            <p:ph type="body" sz="quarter" idx="6"/>
          </p:nvPr>
        </p:nvSpPr>
        <p:spPr>
          <a:xfrm>
            <a:off x="414000" y="385200"/>
            <a:ext cx="1800000" cy="259517"/>
          </a:xfrm>
        </p:spPr>
        <p:txBody>
          <a:bodyPr/>
          <a:lstStyle/>
          <a:p>
            <a:endParaRPr lang="en-US" dirty="0"/>
          </a:p>
        </p:txBody>
      </p:sp>
      <p:sp>
        <p:nvSpPr>
          <p:cNvPr id="10" name="Text Placeholder 9"/>
          <p:cNvSpPr>
            <a:spLocks noGrp="1"/>
          </p:cNvSpPr>
          <p:nvPr>
            <p:ph type="body" sz="quarter" idx="10"/>
          </p:nvPr>
        </p:nvSpPr>
        <p:spPr>
          <a:xfrm>
            <a:off x="414000" y="2392415"/>
            <a:ext cx="8316000" cy="355334"/>
          </a:xfrm>
        </p:spPr>
        <p:txBody>
          <a:bodyPr/>
          <a:lstStyle/>
          <a:p>
            <a:r>
              <a:rPr lang="en-US" dirty="0"/>
              <a:t>DHL Express – Excellence. Simply delivered.</a:t>
            </a:r>
          </a:p>
        </p:txBody>
      </p:sp>
    </p:spTree>
    <p:extLst>
      <p:ext uri="{BB962C8B-B14F-4D97-AF65-F5344CB8AC3E}">
        <p14:creationId xmlns:p14="http://schemas.microsoft.com/office/powerpoint/2010/main" val="1381942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40511"/>
                </a:solidFill>
              </a:rPr>
              <a:t>Consequences of non-compliance</a:t>
            </a:r>
            <a:endParaRPr lang="en-US" dirty="0">
              <a:solidFill>
                <a:srgbClr val="D40511"/>
              </a:solidFill>
            </a:endParaRPr>
          </a:p>
        </p:txBody>
      </p:sp>
      <p:sp>
        <p:nvSpPr>
          <p:cNvPr id="6" name="Prostokąt 5"/>
          <p:cNvSpPr/>
          <p:nvPr/>
        </p:nvSpPr>
        <p:spPr>
          <a:xfrm>
            <a:off x="239407" y="801540"/>
            <a:ext cx="3983892" cy="1015663"/>
          </a:xfrm>
          <a:prstGeom prst="rect">
            <a:avLst/>
          </a:prstGeom>
          <a:noFill/>
          <a:ln>
            <a:solidFill>
              <a:schemeClr val="tx1"/>
            </a:solidFill>
          </a:ln>
        </p:spPr>
        <p:txBody>
          <a:bodyPr wrap="square">
            <a:spAutoFit/>
          </a:bodyPr>
          <a:lstStyle/>
          <a:p>
            <a:r>
              <a:rPr lang="en-GB" sz="1200" b="1" dirty="0"/>
              <a:t>LEADING BANK</a:t>
            </a:r>
            <a:r>
              <a:rPr lang="pl-PL" sz="1200" b="1" dirty="0"/>
              <a:t> SENTENCED AFTER PLEADING GUILTY TO CONSPIRING TO BREACH US SANCTIONS</a:t>
            </a:r>
            <a:r>
              <a:rPr lang="en-GB" sz="1200" b="1" dirty="0"/>
              <a:t>. </a:t>
            </a:r>
            <a:r>
              <a:rPr lang="pl-PL" sz="1200" dirty="0"/>
              <a:t>It has been sentenced to a </a:t>
            </a:r>
            <a:r>
              <a:rPr lang="pl-PL" sz="1200" b="1" dirty="0"/>
              <a:t>5-year term of probation</a:t>
            </a:r>
            <a:r>
              <a:rPr lang="pl-PL" sz="1200" dirty="0"/>
              <a:t>, ordered to </a:t>
            </a:r>
            <a:r>
              <a:rPr lang="pl-PL" sz="1200" b="1" dirty="0"/>
              <a:t>forfeit almost $8.9bn </a:t>
            </a:r>
            <a:r>
              <a:rPr lang="pl-PL" sz="1200" dirty="0"/>
              <a:t>and pay a </a:t>
            </a:r>
            <a:r>
              <a:rPr lang="pl-PL" sz="1200" b="1" dirty="0"/>
              <a:t>fine of $140m</a:t>
            </a:r>
            <a:r>
              <a:rPr lang="pl-PL" sz="1200" dirty="0"/>
              <a:t>. </a:t>
            </a:r>
            <a:endParaRPr lang="pl-PL" sz="1200" b="1" dirty="0">
              <a:solidFill>
                <a:srgbClr val="0070C0"/>
              </a:solidFill>
            </a:endParaRPr>
          </a:p>
        </p:txBody>
      </p:sp>
      <p:sp>
        <p:nvSpPr>
          <p:cNvPr id="283651" name="Rectangle 3"/>
          <p:cNvSpPr>
            <a:spLocks noChangeArrowheads="1"/>
          </p:cNvSpPr>
          <p:nvPr/>
        </p:nvSpPr>
        <p:spPr bwMode="auto">
          <a:xfrm>
            <a:off x="4277237" y="826015"/>
            <a:ext cx="4484999" cy="969496"/>
          </a:xfrm>
          <a:prstGeom prst="rect">
            <a:avLst/>
          </a:prstGeom>
          <a:solidFill>
            <a:schemeClr val="bg1"/>
          </a:solidFill>
          <a:ln w="9525">
            <a:solidFill>
              <a:schemeClr val="tx1"/>
            </a:solid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l-PL" sz="1200" b="1" i="0" strike="noStrike" cap="none" normalizeH="0" baseline="0" dirty="0">
                <a:ln>
                  <a:noFill/>
                </a:ln>
                <a:effectLst/>
                <a:latin typeface="Arial" pitchFamily="34" charset="0"/>
                <a:ea typeface="Times New Roman" pitchFamily="18" charset="0"/>
                <a:cs typeface="Arial" pitchFamily="34" charset="0"/>
              </a:rPr>
              <a:t>US INDICTS FOUR COMPANIES AND FIVE INDIVIDUALS FOR BREACHING IRAN SANCTIONS</a:t>
            </a:r>
            <a:r>
              <a:rPr kumimoji="0" lang="en-GB" sz="1200" b="1" i="0" strike="noStrike" cap="none" normalizeH="0" baseline="0" dirty="0">
                <a:ln>
                  <a:noFill/>
                </a:ln>
                <a:effectLst/>
                <a:latin typeface="Arial" pitchFamily="34" charset="0"/>
                <a:ea typeface="Times New Roman" pitchFamily="18" charset="0"/>
                <a:cs typeface="Arial" pitchFamily="34" charset="0"/>
              </a:rPr>
              <a:t>. </a:t>
            </a:r>
            <a:r>
              <a:rPr lang="en-US" sz="1200" dirty="0"/>
              <a:t>The individual defendants each face up to </a:t>
            </a:r>
            <a:r>
              <a:rPr lang="en-US" sz="1200" b="1" dirty="0"/>
              <a:t>20 years in prison</a:t>
            </a:r>
            <a:r>
              <a:rPr lang="en-US" sz="1200" dirty="0"/>
              <a:t>, and the corporate defendants face </a:t>
            </a:r>
            <a:r>
              <a:rPr lang="en-US" sz="1200" b="1" dirty="0"/>
              <a:t>fines of up to $1m</a:t>
            </a:r>
            <a:r>
              <a:rPr lang="en-US" sz="1200" dirty="0"/>
              <a:t> for each count under the IEEPA.</a:t>
            </a:r>
            <a:endParaRPr kumimoji="0" lang="pl-PL" sz="1200" i="0" u="none" strike="noStrike" cap="none" normalizeH="0" baseline="0" dirty="0">
              <a:ln>
                <a:noFill/>
              </a:ln>
              <a:solidFill>
                <a:schemeClr val="tx1"/>
              </a:solidFill>
              <a:effectLst/>
              <a:latin typeface="Arial" pitchFamily="34" charset="0"/>
              <a:cs typeface="Arial" pitchFamily="34" charset="0"/>
            </a:endParaRPr>
          </a:p>
        </p:txBody>
      </p:sp>
      <p:sp>
        <p:nvSpPr>
          <p:cNvPr id="8" name="Prostokąt 7"/>
          <p:cNvSpPr/>
          <p:nvPr/>
        </p:nvSpPr>
        <p:spPr>
          <a:xfrm>
            <a:off x="5730943" y="1905205"/>
            <a:ext cx="2828093" cy="1192019"/>
          </a:xfrm>
          <a:prstGeom prst="rect">
            <a:avLst/>
          </a:prstGeom>
          <a:noFill/>
          <a:ln w="9525">
            <a:solidFill>
              <a:schemeClr val="tx1"/>
            </a:solidFill>
          </a:ln>
        </p:spPr>
        <p:txBody>
          <a:bodyPr wrap="square">
            <a:spAutoFit/>
          </a:bodyPr>
          <a:lstStyle/>
          <a:p>
            <a:r>
              <a:rPr lang="en-GB" sz="1200" dirty="0"/>
              <a:t>One of </a:t>
            </a:r>
            <a:r>
              <a:rPr lang="pl-PL" sz="1200" dirty="0"/>
              <a:t>the world’s largest oil-field services compan</a:t>
            </a:r>
            <a:r>
              <a:rPr lang="en-GB" sz="1200" dirty="0"/>
              <a:t>ies a</a:t>
            </a:r>
            <a:r>
              <a:rPr lang="pl-PL" sz="1200" dirty="0"/>
              <a:t>greed to plead guilty and pay a </a:t>
            </a:r>
            <a:r>
              <a:rPr lang="pl-PL" sz="1200" b="1" dirty="0"/>
              <a:t>penalty of $232,708,356 </a:t>
            </a:r>
            <a:r>
              <a:rPr lang="pl-PL" sz="1200" dirty="0"/>
              <a:t>for violating US sanctions by facilitating trade with Iran and Sudan.  </a:t>
            </a:r>
          </a:p>
        </p:txBody>
      </p:sp>
      <p:sp>
        <p:nvSpPr>
          <p:cNvPr id="9" name="Prostokąt 8"/>
          <p:cNvSpPr/>
          <p:nvPr/>
        </p:nvSpPr>
        <p:spPr>
          <a:xfrm>
            <a:off x="239383" y="3193692"/>
            <a:ext cx="8738011" cy="1015663"/>
          </a:xfrm>
          <a:prstGeom prst="rect">
            <a:avLst/>
          </a:prstGeom>
          <a:noFill/>
          <a:ln>
            <a:solidFill>
              <a:schemeClr val="tx1"/>
            </a:solidFill>
          </a:ln>
        </p:spPr>
        <p:txBody>
          <a:bodyPr wrap="square">
            <a:spAutoFit/>
          </a:bodyPr>
          <a:lstStyle/>
          <a:p>
            <a:r>
              <a:rPr lang="pl-PL" sz="1200" dirty="0"/>
              <a:t>The US Treasury announced that for several years up to and including 2013</a:t>
            </a:r>
            <a:r>
              <a:rPr lang="en-GB" sz="1200" dirty="0"/>
              <a:t>, a leading online payments company “</a:t>
            </a:r>
            <a:r>
              <a:rPr lang="pl-PL" sz="1200" dirty="0"/>
              <a:t>failed to employ adequate screening technology and procedures to identify the potential involvement of US sanctions targets in transactions” that it processed. </a:t>
            </a:r>
            <a:r>
              <a:rPr lang="en-US" sz="1200" dirty="0"/>
              <a:t>The US Treasury explained that the company’s automated interdiction filter was not effectively identifying account holders as potential matches to OFAC’s SDN List and, even when it did, their agents dismissed alerts on six separate occasions after failing to obtain or review documentation corroborating the identity of the individual.</a:t>
            </a:r>
            <a:endParaRPr lang="pl-PL" sz="1200" dirty="0"/>
          </a:p>
        </p:txBody>
      </p:sp>
      <p:sp>
        <p:nvSpPr>
          <p:cNvPr id="10" name="Prostokąt 4"/>
          <p:cNvSpPr/>
          <p:nvPr/>
        </p:nvSpPr>
        <p:spPr>
          <a:xfrm>
            <a:off x="239383" y="1905205"/>
            <a:ext cx="5384514" cy="1015663"/>
          </a:xfrm>
          <a:prstGeom prst="rect">
            <a:avLst/>
          </a:prstGeom>
          <a:solidFill>
            <a:schemeClr val="bg1"/>
          </a:solidFill>
          <a:ln>
            <a:solidFill>
              <a:schemeClr val="tx1"/>
            </a:solidFill>
          </a:ln>
        </p:spPr>
        <p:txBody>
          <a:bodyPr wrap="square">
            <a:spAutoFit/>
          </a:bodyPr>
          <a:lstStyle/>
          <a:p>
            <a:r>
              <a:rPr lang="en-GB" sz="1200" dirty="0"/>
              <a:t>On 7 March 2017, one of the world’s largest makers of telecoms equipment was hit by a </a:t>
            </a:r>
            <a:r>
              <a:rPr lang="en-GB" sz="1200" b="1" dirty="0"/>
              <a:t>record fine of US$1.19 Billion from the U.S. Government</a:t>
            </a:r>
            <a:r>
              <a:rPr lang="en-GB" sz="1200" dirty="0"/>
              <a:t>.  They pleaded guilty to charges of violating U.S. sanctions against Iran and North Korea by re-exporting US technology incorporated in their China manufactured products to U.S. sanctioned countries.</a:t>
            </a:r>
            <a:endParaRPr lang="pl-PL" sz="1200" dirty="0"/>
          </a:p>
        </p:txBody>
      </p:sp>
    </p:spTree>
    <p:extLst>
      <p:ext uri="{BB962C8B-B14F-4D97-AF65-F5344CB8AC3E}">
        <p14:creationId xmlns:p14="http://schemas.microsoft.com/office/powerpoint/2010/main" val="2566208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Consequences of non-compliance</a:t>
            </a:r>
            <a:endParaRPr lang="en-US" dirty="0">
              <a:solidFill>
                <a:srgbClr val="D40511"/>
              </a:solidFill>
            </a:endParaRPr>
          </a:p>
        </p:txBody>
      </p:sp>
      <p:sp>
        <p:nvSpPr>
          <p:cNvPr id="3" name="Prostokąt 2"/>
          <p:cNvSpPr/>
          <p:nvPr/>
        </p:nvSpPr>
        <p:spPr>
          <a:xfrm>
            <a:off x="2813081" y="2386894"/>
            <a:ext cx="6139999" cy="2031325"/>
          </a:xfrm>
          <a:prstGeom prst="rect">
            <a:avLst/>
          </a:prstGeom>
        </p:spPr>
        <p:txBody>
          <a:bodyPr wrap="square">
            <a:spAutoFit/>
          </a:bodyPr>
          <a:lstStyle/>
          <a:p>
            <a:r>
              <a:rPr lang="en-GB" sz="1400" dirty="0"/>
              <a:t>From April 2017, the UK</a:t>
            </a:r>
            <a:r>
              <a:rPr lang="pl-PL" sz="1400" dirty="0"/>
              <a:t>’s</a:t>
            </a:r>
            <a:r>
              <a:rPr lang="en-GB" sz="1400" dirty="0"/>
              <a:t> Office of Financial Sanctions Implementation (OFSI, established March 2016) can impose civil monetary penalties on UK companies and individuals that breach trade sanctions</a:t>
            </a:r>
            <a:endParaRPr lang="pl-PL" sz="1400" dirty="0"/>
          </a:p>
          <a:p>
            <a:endParaRPr lang="pl-PL" sz="1400" b="1" dirty="0"/>
          </a:p>
          <a:p>
            <a:r>
              <a:rPr lang="en-GB" sz="1400" b="1" dirty="0"/>
              <a:t>The change is significant because the burden of proof on OFSI will be the civil threshold (the balance of probabilities), rather than the criminal one (beyond reasonable doubt)</a:t>
            </a:r>
            <a:r>
              <a:rPr lang="en-GB" sz="1400" dirty="0"/>
              <a:t> and OFSI (rather than a judge) will make the decision whether it can impose a monetary penalty, and if so at what level, based on the </a:t>
            </a:r>
            <a:r>
              <a:rPr lang="pl-PL" sz="1400" dirty="0"/>
              <a:t>greater of 50% of the funds or GBP1</a:t>
            </a:r>
            <a:r>
              <a:rPr lang="en-GB" sz="1400" dirty="0"/>
              <a:t>,</a:t>
            </a:r>
            <a:r>
              <a:rPr lang="pl-PL" sz="1400" dirty="0"/>
              <a:t>000</a:t>
            </a:r>
            <a:r>
              <a:rPr lang="en-GB" sz="1400" dirty="0"/>
              <a:t>,</a:t>
            </a:r>
            <a:r>
              <a:rPr lang="pl-PL" sz="1400" dirty="0"/>
              <a:t>000</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000" y="2674710"/>
            <a:ext cx="2261753" cy="110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a:spLocks noGrp="1"/>
          </p:cNvSpPr>
          <p:nvPr>
            <p:ph idx="1"/>
          </p:nvPr>
        </p:nvSpPr>
        <p:spPr>
          <a:xfrm>
            <a:off x="468000" y="800915"/>
            <a:ext cx="8319653" cy="1639721"/>
          </a:xfrm>
        </p:spPr>
        <p:txBody>
          <a:bodyPr/>
          <a:lstStyle/>
          <a:p>
            <a:r>
              <a:rPr lang="en-US" sz="1600" dirty="0"/>
              <a:t>Current OFAC enforcement policy </a:t>
            </a:r>
            <a:r>
              <a:rPr lang="en-US" sz="1600" u="sng" dirty="0"/>
              <a:t>for each breach </a:t>
            </a:r>
            <a:r>
              <a:rPr lang="en-US" sz="1600" dirty="0"/>
              <a:t>includes:</a:t>
            </a:r>
          </a:p>
          <a:p>
            <a:pPr marL="180975" indent="-180975">
              <a:buFont typeface="Wingdings" pitchFamily="2" charset="2"/>
              <a:buChar char="§"/>
            </a:pPr>
            <a:r>
              <a:rPr lang="en-US" sz="1600" dirty="0"/>
              <a:t>Breaches of financial sanctions are criminal offences, punishable upon conviction for up to 7 years in prison</a:t>
            </a:r>
          </a:p>
          <a:p>
            <a:pPr marL="180975" indent="-180975">
              <a:buFont typeface="Wingdings" pitchFamily="2" charset="2"/>
              <a:buChar char="§"/>
            </a:pPr>
            <a:r>
              <a:rPr lang="en-US" sz="1600" dirty="0"/>
              <a:t>In a case where the breach or failure relates to particular funds or economic resources, the permitted maximum fine is £1,000,000</a:t>
            </a:r>
            <a:endParaRPr lang="pl-PL" sz="1600" dirty="0"/>
          </a:p>
        </p:txBody>
      </p:sp>
    </p:spTree>
    <p:extLst>
      <p:ext uri="{BB962C8B-B14F-4D97-AF65-F5344CB8AC3E}">
        <p14:creationId xmlns:p14="http://schemas.microsoft.com/office/powerpoint/2010/main" val="3991067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Denied Parties screening</a:t>
            </a:r>
            <a:endParaRPr lang="en-US" dirty="0">
              <a:solidFill>
                <a:srgbClr val="D40511"/>
              </a:solidFill>
            </a:endParaRPr>
          </a:p>
        </p:txBody>
      </p:sp>
      <p:sp>
        <p:nvSpPr>
          <p:cNvPr id="3" name="Inhaltsplatzhalter 2"/>
          <p:cNvSpPr>
            <a:spLocks noGrp="1"/>
          </p:cNvSpPr>
          <p:nvPr>
            <p:ph idx="1"/>
          </p:nvPr>
        </p:nvSpPr>
        <p:spPr>
          <a:xfrm>
            <a:off x="468000" y="829366"/>
            <a:ext cx="8339824" cy="3451219"/>
          </a:xfrm>
        </p:spPr>
        <p:txBody>
          <a:bodyPr/>
          <a:lstStyle/>
          <a:p>
            <a:pPr marL="180975" indent="-180975">
              <a:lnSpc>
                <a:spcPct val="110000"/>
              </a:lnSpc>
              <a:buFont typeface="Wingdings" pitchFamily="2" charset="2"/>
              <a:buChar char="§"/>
            </a:pPr>
            <a:r>
              <a:rPr lang="en-US" sz="1800" b="0" dirty="0"/>
              <a:t>DHL Express must guarantee compliance with the existing and future regulations concerning sanctions and embargos</a:t>
            </a:r>
          </a:p>
          <a:p>
            <a:pPr marL="180975" indent="-180975">
              <a:lnSpc>
                <a:spcPct val="110000"/>
              </a:lnSpc>
              <a:buFont typeface="Wingdings" pitchFamily="2" charset="2"/>
              <a:buChar char="§"/>
            </a:pPr>
            <a:r>
              <a:rPr lang="de-DE" sz="1800" b="0" dirty="0"/>
              <a:t>DPSS (Denied Party Sceening Solution) is a DHL </a:t>
            </a:r>
            <a:r>
              <a:rPr lang="pl-PL" sz="1800" b="0" dirty="0"/>
              <a:t>Express </a:t>
            </a:r>
            <a:r>
              <a:rPr lang="de-DE" sz="1800" b="0" dirty="0"/>
              <a:t>gl</a:t>
            </a:r>
            <a:r>
              <a:rPr lang="pl-PL" sz="1800" b="0" dirty="0"/>
              <a:t>o</a:t>
            </a:r>
            <a:r>
              <a:rPr lang="de-DE" sz="1800" b="0" dirty="0"/>
              <a:t>bal solution to mitigate the legal requirements stated by the EU</a:t>
            </a:r>
            <a:r>
              <a:rPr lang="pl-PL" sz="1800" b="0" dirty="0"/>
              <a:t>, US</a:t>
            </a:r>
            <a:r>
              <a:rPr lang="de-DE" sz="1800" b="0" dirty="0"/>
              <a:t> and UN</a:t>
            </a:r>
          </a:p>
          <a:p>
            <a:pPr marL="180975" indent="-180975">
              <a:lnSpc>
                <a:spcPct val="110000"/>
              </a:lnSpc>
              <a:buFont typeface="Wingdings" pitchFamily="2" charset="2"/>
              <a:buChar char="§"/>
            </a:pPr>
            <a:r>
              <a:rPr lang="de-DE" sz="1800" b="0" dirty="0"/>
              <a:t>The lists currently sceened against are:</a:t>
            </a:r>
            <a:r>
              <a:rPr lang="pl-PL" sz="1800" b="0" dirty="0"/>
              <a:t> </a:t>
            </a:r>
            <a:r>
              <a:rPr lang="de-DE" sz="1800" b="0" dirty="0"/>
              <a:t>United Nations Sanction List</a:t>
            </a:r>
            <a:r>
              <a:rPr lang="pl-PL" sz="1800" b="0" dirty="0"/>
              <a:t>, </a:t>
            </a:r>
            <a:r>
              <a:rPr lang="de-DE" sz="1800" b="0" dirty="0"/>
              <a:t>Europe Sanctions List</a:t>
            </a:r>
            <a:r>
              <a:rPr lang="pl-PL" sz="1800" b="0" dirty="0"/>
              <a:t>s and </a:t>
            </a:r>
            <a:r>
              <a:rPr lang="de-DE" sz="1800" b="0" dirty="0"/>
              <a:t>US OFAC (</a:t>
            </a:r>
            <a:r>
              <a:rPr lang="en-US" sz="1800" b="0" dirty="0"/>
              <a:t>Office of Foreign Assets Control)</a:t>
            </a:r>
            <a:endParaRPr lang="pl-PL" sz="1800" b="0" dirty="0"/>
          </a:p>
          <a:p>
            <a:pPr marL="180975" indent="-180975">
              <a:lnSpc>
                <a:spcPct val="110000"/>
              </a:lnSpc>
              <a:buFont typeface="Wingdings" pitchFamily="2" charset="2"/>
              <a:buChar char="§"/>
            </a:pPr>
            <a:r>
              <a:rPr lang="en-US" sz="1800" b="0" dirty="0"/>
              <a:t>The intention of DPSS screening is to </a:t>
            </a:r>
            <a:r>
              <a:rPr lang="en-US" sz="1800" dirty="0"/>
              <a:t>ensure we do not knowingly transport shipments for, provide services of any kind, transact business with, nor utilise the services of any Denied Party</a:t>
            </a:r>
            <a:endParaRPr lang="pl-PL" sz="1800" dirty="0"/>
          </a:p>
        </p:txBody>
      </p:sp>
    </p:spTree>
    <p:extLst>
      <p:ext uri="{BB962C8B-B14F-4D97-AF65-F5344CB8AC3E}">
        <p14:creationId xmlns:p14="http://schemas.microsoft.com/office/powerpoint/2010/main" val="2687434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Denied Parties screening process</a:t>
            </a:r>
            <a:endParaRPr lang="en-US" dirty="0">
              <a:solidFill>
                <a:srgbClr val="D40511"/>
              </a:solidFill>
            </a:endParaRPr>
          </a:p>
        </p:txBody>
      </p:sp>
      <p:sp>
        <p:nvSpPr>
          <p:cNvPr id="5" name="TextBox 4"/>
          <p:cNvSpPr txBox="1"/>
          <p:nvPr/>
        </p:nvSpPr>
        <p:spPr>
          <a:xfrm>
            <a:off x="468000" y="894702"/>
            <a:ext cx="8208000" cy="3647152"/>
          </a:xfrm>
          <a:prstGeom prst="rect">
            <a:avLst/>
          </a:prstGeom>
          <a:noFill/>
        </p:spPr>
        <p:txBody>
          <a:bodyPr vert="horz" wrap="square" lIns="0" tIns="0" rIns="0" bIns="0" rtlCol="1" anchor="t" anchorCtr="0">
            <a:spAutoFit/>
          </a:bodyPr>
          <a:lstStyle>
            <a:lvl1pPr marL="285750" indent="-285750">
              <a:spcBef>
                <a:spcPts val="0"/>
              </a:spcBef>
              <a:spcAft>
                <a:spcPts val="600"/>
              </a:spcAft>
              <a:buClr>
                <a:srgbClr val="C00000"/>
              </a:buClr>
              <a:buFont typeface="Wingdings" panose="05000000000000000000" pitchFamily="2" charset="2"/>
              <a:buChar char="Ø"/>
              <a:defRPr b="0" baseline="0"/>
            </a:lvl1pPr>
            <a:lvl2pPr marL="0" indent="0">
              <a:spcBef>
                <a:spcPts val="0"/>
              </a:spcBef>
              <a:spcAft>
                <a:spcPts val="500"/>
              </a:spcAft>
              <a:buFont typeface="Arial" pitchFamily="34" charset="0"/>
              <a:buNone/>
              <a:defRPr sz="1400" b="0"/>
            </a:lvl2pPr>
            <a:lvl3pPr marL="180000" indent="-180000">
              <a:spcBef>
                <a:spcPts val="0"/>
              </a:spcBef>
              <a:spcAft>
                <a:spcPts val="500"/>
              </a:spcAft>
              <a:buFont typeface="Arial" pitchFamily="34" charset="0"/>
              <a:buChar char="•"/>
              <a:defRPr sz="1400"/>
            </a:lvl3pPr>
            <a:lvl4pPr marL="360000" indent="-180000">
              <a:spcBef>
                <a:spcPts val="0"/>
              </a:spcBef>
              <a:spcAft>
                <a:spcPts val="500"/>
              </a:spcAft>
              <a:buFont typeface="Symbol" pitchFamily="18" charset="2"/>
              <a:buChar char="-"/>
              <a:defRPr sz="1400" baseline="0"/>
            </a:lvl4pPr>
            <a:lvl5pPr marL="540000" indent="-180000">
              <a:spcBef>
                <a:spcPts val="0"/>
              </a:spcBef>
              <a:spcAft>
                <a:spcPts val="500"/>
              </a:spcAft>
              <a:buFont typeface="Arial" pitchFamily="34" charset="0"/>
              <a:buChar char="•"/>
              <a:defRPr sz="1400" baseline="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Wingdings" pitchFamily="2" charset="2"/>
              <a:buChar char="§"/>
            </a:pPr>
            <a:r>
              <a:rPr lang="en-US" b="1" u="sng" dirty="0"/>
              <a:t>All</a:t>
            </a:r>
            <a:r>
              <a:rPr lang="en-US" dirty="0"/>
              <a:t> shipments are screened against the relevant sanctions lists</a:t>
            </a:r>
          </a:p>
          <a:p>
            <a:pPr>
              <a:buClrTx/>
              <a:buFont typeface="Wingdings" pitchFamily="2" charset="2"/>
              <a:buChar char="§"/>
            </a:pPr>
            <a:r>
              <a:rPr lang="en-US" dirty="0"/>
              <a:t>The screening algorithm compares the </a:t>
            </a:r>
            <a:r>
              <a:rPr lang="en-US" b="1" dirty="0"/>
              <a:t>names and addresses of the entities (shipper and consignee)</a:t>
            </a:r>
            <a:r>
              <a:rPr lang="en-US" dirty="0"/>
              <a:t> provided by the customer to the ones of the Denied Parties listed on the various lists</a:t>
            </a:r>
          </a:p>
          <a:p>
            <a:pPr>
              <a:buClrTx/>
              <a:buFont typeface="Wingdings" pitchFamily="2" charset="2"/>
              <a:buChar char="§"/>
            </a:pPr>
            <a:r>
              <a:rPr lang="en-US" dirty="0"/>
              <a:t>‘High Hit’ shipments are blocked automatically by DPSS on all DHL operational applications, not allowing them to continue normal processing*</a:t>
            </a:r>
          </a:p>
          <a:p>
            <a:pPr>
              <a:buClrTx/>
              <a:buFont typeface="Wingdings" pitchFamily="2" charset="2"/>
              <a:buChar char="§"/>
            </a:pPr>
            <a:r>
              <a:rPr lang="en-US" dirty="0"/>
              <a:t>The ‘High Hits’ are reviewed by a DHL Regional Denied Parties Screening Team who validates the match</a:t>
            </a:r>
          </a:p>
          <a:p>
            <a:pPr>
              <a:buClrTx/>
              <a:buFont typeface="Wingdings" pitchFamily="2" charset="2"/>
              <a:buChar char="§"/>
            </a:pPr>
            <a:r>
              <a:rPr lang="en-US" dirty="0"/>
              <a:t>Shipments found to be linked to a denied party (‘Valid Hits’) are stopped at origin and handled in compliance with the law (returned to the shipper / handed over to authorities)</a:t>
            </a:r>
          </a:p>
          <a:p>
            <a:pPr marL="0" indent="0">
              <a:buNone/>
            </a:pPr>
            <a:r>
              <a:rPr lang="en-US" sz="1400" dirty="0"/>
              <a:t>* More than 99.75% of all the shipments are not affected by the screening process</a:t>
            </a:r>
            <a:endParaRPr lang="he-IL"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need for full names and addresses</a:t>
            </a:r>
            <a:endParaRPr lang="en-US" dirty="0"/>
          </a:p>
        </p:txBody>
      </p:sp>
      <p:sp>
        <p:nvSpPr>
          <p:cNvPr id="5" name="TextBox 4"/>
          <p:cNvSpPr txBox="1"/>
          <p:nvPr/>
        </p:nvSpPr>
        <p:spPr>
          <a:xfrm>
            <a:off x="467999" y="820271"/>
            <a:ext cx="8505879" cy="3677930"/>
          </a:xfrm>
          <a:prstGeom prst="rect">
            <a:avLst/>
          </a:prstGeom>
          <a:noFill/>
        </p:spPr>
        <p:txBody>
          <a:bodyPr wrap="square" rtlCol="1">
            <a:spAutoFit/>
          </a:bodyPr>
          <a:lstStyle/>
          <a:p>
            <a:pPr marL="285750" indent="-285750">
              <a:spcAft>
                <a:spcPts val="600"/>
              </a:spcAft>
              <a:buClr>
                <a:srgbClr val="C00000"/>
              </a:buClr>
              <a:buFont typeface="Wingdings" pitchFamily="2" charset="2"/>
              <a:buChar char="§"/>
            </a:pPr>
            <a:r>
              <a:rPr lang="en-US" b="1" dirty="0"/>
              <a:t>The only effective way to achieve accurate screening is by screening full names and addresses </a:t>
            </a:r>
            <a:r>
              <a:rPr lang="en-US" b="1" u="sng" dirty="0"/>
              <a:t>for both the sender and receiver</a:t>
            </a:r>
            <a:r>
              <a:rPr lang="en-US" b="1" dirty="0"/>
              <a:t> </a:t>
            </a:r>
          </a:p>
          <a:p>
            <a:pPr marL="285750" indent="-285750">
              <a:spcAft>
                <a:spcPts val="600"/>
              </a:spcAft>
              <a:buClr>
                <a:srgbClr val="C00000"/>
              </a:buClr>
              <a:buFont typeface="Wingdings" pitchFamily="2" charset="2"/>
              <a:buChar char="§"/>
            </a:pPr>
            <a:r>
              <a:rPr lang="en-US" dirty="0"/>
              <a:t>Example 1:</a:t>
            </a:r>
          </a:p>
          <a:p>
            <a:pPr marL="742950" lvl="1" indent="-285750">
              <a:spcAft>
                <a:spcPts val="600"/>
              </a:spcAft>
              <a:buClr>
                <a:srgbClr val="C00000"/>
              </a:buClr>
              <a:buFont typeface="Wingdings" panose="05000000000000000000" pitchFamily="2" charset="2"/>
              <a:buChar char="§"/>
            </a:pPr>
            <a:r>
              <a:rPr lang="en-US" dirty="0"/>
              <a:t>Screening the partial name D GOMEZ results in 3 high matches that require manual screening and </a:t>
            </a:r>
            <a:r>
              <a:rPr lang="en-US" b="1" dirty="0"/>
              <a:t>might lead to a delay</a:t>
            </a:r>
          </a:p>
          <a:p>
            <a:pPr marL="742950" lvl="1" indent="-285750">
              <a:spcAft>
                <a:spcPts val="600"/>
              </a:spcAft>
              <a:buClr>
                <a:srgbClr val="C00000"/>
              </a:buClr>
              <a:buFont typeface="Wingdings" panose="05000000000000000000" pitchFamily="2" charset="2"/>
              <a:buChar char="§"/>
            </a:pPr>
            <a:r>
              <a:rPr lang="en-US" dirty="0"/>
              <a:t>Screening the full name DANIEL GOMEZ results in no high matches – the shipment will be </a:t>
            </a:r>
            <a:r>
              <a:rPr lang="en-US" b="1" dirty="0"/>
              <a:t>released automatically </a:t>
            </a:r>
            <a:r>
              <a:rPr lang="en-US" dirty="0"/>
              <a:t>by the screening application</a:t>
            </a:r>
          </a:p>
          <a:p>
            <a:pPr marL="285750" indent="-285750">
              <a:spcAft>
                <a:spcPts val="600"/>
              </a:spcAft>
              <a:buClr>
                <a:srgbClr val="C00000"/>
              </a:buClr>
              <a:buFont typeface="Wingdings" pitchFamily="2" charset="2"/>
              <a:buChar char="§"/>
            </a:pPr>
            <a:r>
              <a:rPr lang="en-US" dirty="0"/>
              <a:t>Example 2:</a:t>
            </a:r>
          </a:p>
          <a:p>
            <a:pPr marL="742950" lvl="1" indent="-285750">
              <a:spcAft>
                <a:spcPts val="600"/>
              </a:spcAft>
              <a:buClr>
                <a:srgbClr val="C00000"/>
              </a:buClr>
              <a:buFont typeface="Wingdings" panose="05000000000000000000" pitchFamily="2" charset="2"/>
              <a:buChar char="§"/>
            </a:pPr>
            <a:r>
              <a:rPr lang="en-US" dirty="0"/>
              <a:t>Screening the partial name A ALI results in 106 high matches</a:t>
            </a:r>
          </a:p>
          <a:p>
            <a:pPr marL="742950" lvl="1" indent="-285750">
              <a:spcAft>
                <a:spcPts val="600"/>
              </a:spcAft>
              <a:buClr>
                <a:srgbClr val="C00000"/>
              </a:buClr>
              <a:buFont typeface="Wingdings" panose="05000000000000000000" pitchFamily="2" charset="2"/>
              <a:buChar char="§"/>
            </a:pPr>
            <a:r>
              <a:rPr lang="en-US" dirty="0"/>
              <a:t>Screening the full name ABD AL-RASHID ALI results in no high matches</a:t>
            </a:r>
          </a:p>
          <a:p>
            <a:pPr>
              <a:spcAft>
                <a:spcPts val="600"/>
              </a:spcAft>
              <a:buClr>
                <a:srgbClr val="C00000"/>
              </a:buClr>
            </a:pPr>
            <a:endParaRPr lang="he-IL" dirty="0"/>
          </a:p>
        </p:txBody>
      </p:sp>
    </p:spTree>
    <p:extLst>
      <p:ext uri="{BB962C8B-B14F-4D97-AF65-F5344CB8AC3E}">
        <p14:creationId xmlns:p14="http://schemas.microsoft.com/office/powerpoint/2010/main" val="1450509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The need for full sender (consignor) details</a:t>
            </a:r>
          </a:p>
        </p:txBody>
      </p:sp>
      <p:pic>
        <p:nvPicPr>
          <p:cNvPr id="282625" name="Picture 1"/>
          <p:cNvPicPr>
            <a:picLocks noChangeAspect="1" noChangeArrowheads="1"/>
          </p:cNvPicPr>
          <p:nvPr/>
        </p:nvPicPr>
        <p:blipFill>
          <a:blip r:embed="rId2" cstate="print"/>
          <a:srcRect/>
          <a:stretch>
            <a:fillRect/>
          </a:stretch>
        </p:blipFill>
        <p:spPr bwMode="auto">
          <a:xfrm>
            <a:off x="202175" y="797765"/>
            <a:ext cx="8718087" cy="346453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The need for full receiver (consignee) details</a:t>
            </a:r>
          </a:p>
        </p:txBody>
      </p:sp>
      <p:pic>
        <p:nvPicPr>
          <p:cNvPr id="282625" name="Picture 1"/>
          <p:cNvPicPr>
            <a:picLocks noChangeAspect="1" noChangeArrowheads="1"/>
          </p:cNvPicPr>
          <p:nvPr/>
        </p:nvPicPr>
        <p:blipFill>
          <a:blip r:embed="rId2" cstate="print"/>
          <a:srcRect/>
          <a:stretch>
            <a:fillRect/>
          </a:stretch>
        </p:blipFill>
        <p:spPr bwMode="auto">
          <a:xfrm>
            <a:off x="212808" y="1014439"/>
            <a:ext cx="8707907" cy="296042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Example Waybills</a:t>
            </a:r>
          </a:p>
        </p:txBody>
      </p:sp>
      <p:pic>
        <p:nvPicPr>
          <p:cNvPr id="295938" name="Picture 2"/>
          <p:cNvPicPr>
            <a:picLocks noChangeAspect="1" noChangeArrowheads="1"/>
          </p:cNvPicPr>
          <p:nvPr/>
        </p:nvPicPr>
        <p:blipFill>
          <a:blip r:embed="rId2" cstate="print"/>
          <a:srcRect/>
          <a:stretch>
            <a:fillRect/>
          </a:stretch>
        </p:blipFill>
        <p:spPr bwMode="auto">
          <a:xfrm>
            <a:off x="4943866" y="1369604"/>
            <a:ext cx="3192809" cy="2933744"/>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839976" y="1342862"/>
            <a:ext cx="3274609" cy="2927393"/>
          </a:xfrm>
          <a:prstGeom prst="rect">
            <a:avLst/>
          </a:prstGeom>
          <a:noFill/>
          <a:ln w="9525">
            <a:noFill/>
            <a:miter lim="800000"/>
            <a:headEnd/>
            <a:tailEnd/>
          </a:ln>
        </p:spPr>
      </p:pic>
      <p:sp>
        <p:nvSpPr>
          <p:cNvPr id="6" name="TextBox 5"/>
          <p:cNvSpPr txBox="1"/>
          <p:nvPr/>
        </p:nvSpPr>
        <p:spPr>
          <a:xfrm>
            <a:off x="468000" y="789314"/>
            <a:ext cx="563743" cy="707886"/>
          </a:xfrm>
          <a:prstGeom prst="rect">
            <a:avLst/>
          </a:prstGeom>
          <a:noFill/>
        </p:spPr>
        <p:txBody>
          <a:bodyPr wrap="square" rtlCol="0">
            <a:spAutoFit/>
          </a:bodyPr>
          <a:lstStyle/>
          <a:p>
            <a:r>
              <a:rPr lang="en-GB" sz="4000" dirty="0">
                <a:solidFill>
                  <a:srgbClr val="00B050"/>
                </a:solidFill>
                <a:sym typeface="Wingdings"/>
              </a:rPr>
              <a:t></a:t>
            </a:r>
            <a:endParaRPr lang="en-GB" sz="4000" dirty="0">
              <a:solidFill>
                <a:srgbClr val="00B050"/>
              </a:solidFill>
            </a:endParaRPr>
          </a:p>
        </p:txBody>
      </p:sp>
      <p:sp>
        <p:nvSpPr>
          <p:cNvPr id="7" name="TextBox 6"/>
          <p:cNvSpPr txBox="1"/>
          <p:nvPr/>
        </p:nvSpPr>
        <p:spPr>
          <a:xfrm>
            <a:off x="4858801" y="661718"/>
            <a:ext cx="563743" cy="707886"/>
          </a:xfrm>
          <a:prstGeom prst="rect">
            <a:avLst/>
          </a:prstGeom>
          <a:noFill/>
        </p:spPr>
        <p:txBody>
          <a:bodyPr wrap="square" rtlCol="0">
            <a:spAutoFit/>
          </a:bodyPr>
          <a:lstStyle/>
          <a:p>
            <a:r>
              <a:rPr lang="en-GB" sz="4000" dirty="0">
                <a:solidFill>
                  <a:schemeClr val="accent4"/>
                </a:solidFill>
                <a:sym typeface="Wingdings"/>
              </a:rPr>
              <a:t></a:t>
            </a:r>
            <a:endParaRPr lang="en-GB" sz="4000" dirty="0">
              <a:solidFill>
                <a:schemeClr val="accent4"/>
              </a:solidFill>
            </a:endParaRPr>
          </a:p>
        </p:txBody>
      </p:sp>
      <p:sp>
        <p:nvSpPr>
          <p:cNvPr id="11" name="TextBox 10"/>
          <p:cNvSpPr txBox="1"/>
          <p:nvPr/>
        </p:nvSpPr>
        <p:spPr>
          <a:xfrm>
            <a:off x="1031743" y="835076"/>
            <a:ext cx="3221280" cy="461665"/>
          </a:xfrm>
          <a:prstGeom prst="rect">
            <a:avLst/>
          </a:prstGeom>
          <a:noFill/>
        </p:spPr>
        <p:txBody>
          <a:bodyPr wrap="square" rtlCol="0">
            <a:spAutoFit/>
          </a:bodyPr>
          <a:lstStyle/>
          <a:p>
            <a:r>
              <a:rPr lang="en-GB" sz="1200" b="1" dirty="0"/>
              <a:t>Complete name, address and contact details for shipper and receiver</a:t>
            </a:r>
          </a:p>
        </p:txBody>
      </p:sp>
      <p:sp>
        <p:nvSpPr>
          <p:cNvPr id="12" name="TextBox 11"/>
          <p:cNvSpPr txBox="1"/>
          <p:nvPr/>
        </p:nvSpPr>
        <p:spPr>
          <a:xfrm>
            <a:off x="2299959" y="1839432"/>
            <a:ext cx="563743" cy="400110"/>
          </a:xfrm>
          <a:prstGeom prst="rect">
            <a:avLst/>
          </a:prstGeom>
          <a:noFill/>
        </p:spPr>
        <p:txBody>
          <a:bodyPr wrap="square" rtlCol="0">
            <a:spAutoFit/>
          </a:bodyPr>
          <a:lstStyle/>
          <a:p>
            <a:r>
              <a:rPr lang="en-GB" sz="2000" dirty="0">
                <a:solidFill>
                  <a:srgbClr val="00B050"/>
                </a:solidFill>
                <a:sym typeface="Wingdings"/>
              </a:rPr>
              <a:t></a:t>
            </a:r>
            <a:endParaRPr lang="en-GB" sz="2000" dirty="0">
              <a:solidFill>
                <a:srgbClr val="00B050"/>
              </a:solidFill>
            </a:endParaRPr>
          </a:p>
        </p:txBody>
      </p:sp>
      <p:sp>
        <p:nvSpPr>
          <p:cNvPr id="13" name="TextBox 12"/>
          <p:cNvSpPr txBox="1"/>
          <p:nvPr/>
        </p:nvSpPr>
        <p:spPr>
          <a:xfrm>
            <a:off x="5341646" y="827981"/>
            <a:ext cx="3221280" cy="461665"/>
          </a:xfrm>
          <a:prstGeom prst="rect">
            <a:avLst/>
          </a:prstGeom>
          <a:noFill/>
        </p:spPr>
        <p:txBody>
          <a:bodyPr wrap="square" rtlCol="0">
            <a:spAutoFit/>
          </a:bodyPr>
          <a:lstStyle/>
          <a:p>
            <a:r>
              <a:rPr lang="en-GB" sz="1200" dirty="0"/>
              <a:t>Incomplete name, address and contact details for shipper and receiver</a:t>
            </a:r>
          </a:p>
        </p:txBody>
      </p:sp>
      <p:sp>
        <p:nvSpPr>
          <p:cNvPr id="14" name="Rectangle 13"/>
          <p:cNvSpPr/>
          <p:nvPr/>
        </p:nvSpPr>
        <p:spPr bwMode="auto">
          <a:xfrm>
            <a:off x="7187609" y="2402958"/>
            <a:ext cx="691117" cy="180754"/>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15" name="Rectangle 14"/>
          <p:cNvSpPr/>
          <p:nvPr/>
        </p:nvSpPr>
        <p:spPr bwMode="auto">
          <a:xfrm>
            <a:off x="5236480" y="1749054"/>
            <a:ext cx="691117" cy="252000"/>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16" name="Rectangle 15"/>
          <p:cNvSpPr/>
          <p:nvPr/>
        </p:nvSpPr>
        <p:spPr bwMode="auto">
          <a:xfrm>
            <a:off x="5257746" y="2328525"/>
            <a:ext cx="1185585" cy="324000"/>
          </a:xfrm>
          <a:prstGeom prst="rect">
            <a:avLst/>
          </a:prstGeom>
          <a:noFill/>
          <a:ln w="28575" cap="flat" cmpd="sng" algn="ctr">
            <a:solidFill>
              <a:schemeClr val="accent4"/>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17" name="Rectangle 16"/>
          <p:cNvSpPr/>
          <p:nvPr/>
        </p:nvSpPr>
        <p:spPr bwMode="auto">
          <a:xfrm>
            <a:off x="468000" y="789314"/>
            <a:ext cx="3923247" cy="3480941"/>
          </a:xfrm>
          <a:prstGeom prst="rect">
            <a:avLst/>
          </a:prstGeom>
          <a:noFill/>
          <a:ln w="38100"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1031743" y="1713432"/>
            <a:ext cx="1268216" cy="526110"/>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19" name="Rectangle 18"/>
          <p:cNvSpPr/>
          <p:nvPr/>
        </p:nvSpPr>
        <p:spPr bwMode="auto">
          <a:xfrm>
            <a:off x="3140150" y="2317893"/>
            <a:ext cx="804529" cy="265819"/>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20" name="Rectangle 19"/>
          <p:cNvSpPr/>
          <p:nvPr/>
        </p:nvSpPr>
        <p:spPr bwMode="auto">
          <a:xfrm>
            <a:off x="1162877" y="2296627"/>
            <a:ext cx="1410202" cy="576000"/>
          </a:xfrm>
          <a:prstGeom prst="rect">
            <a:avLst/>
          </a:prstGeom>
          <a:noFill/>
          <a:ln w="28575" cap="flat" cmpd="sng" algn="ctr">
            <a:solidFill>
              <a:srgbClr val="00B050"/>
            </a:solidFill>
            <a:prstDash val="solid"/>
            <a:round/>
            <a:headEnd type="none" w="med" len="med"/>
            <a:tailEnd type="none" w="med" len="med"/>
          </a:ln>
          <a:effectLst/>
        </p:spPr>
        <p:txBody>
          <a:bodyPr vert="horz" wrap="none" lIns="144000" tIns="144000" rIns="144000" bIns="144000" numCol="1" rtlCol="0" anchor="ctr" anchorCtr="0" compatLnSpc="1">
            <a:prstTxWarp prst="textNoShape">
              <a:avLst/>
            </a:prstTxWarp>
          </a:bodyPr>
          <a:lstStyle/>
          <a:p>
            <a:pPr marL="0" marR="0" indent="0" algn="l" defTabSz="995363"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chemeClr val="tx1"/>
              </a:solidFill>
              <a:effectLst/>
              <a:latin typeface="Arial" charset="0"/>
            </a:endParaRPr>
          </a:p>
        </p:txBody>
      </p:sp>
      <p:sp>
        <p:nvSpPr>
          <p:cNvPr id="21" name="TextBox 20"/>
          <p:cNvSpPr txBox="1"/>
          <p:nvPr/>
        </p:nvSpPr>
        <p:spPr>
          <a:xfrm>
            <a:off x="2581830" y="2434855"/>
            <a:ext cx="563743" cy="400110"/>
          </a:xfrm>
          <a:prstGeom prst="rect">
            <a:avLst/>
          </a:prstGeom>
          <a:noFill/>
        </p:spPr>
        <p:txBody>
          <a:bodyPr wrap="square" rtlCol="0">
            <a:spAutoFit/>
          </a:bodyPr>
          <a:lstStyle/>
          <a:p>
            <a:r>
              <a:rPr lang="en-GB" sz="2000" dirty="0">
                <a:solidFill>
                  <a:srgbClr val="00B050"/>
                </a:solidFill>
                <a:sym typeface="Wingdings"/>
              </a:rPr>
              <a:t></a:t>
            </a:r>
            <a:endParaRPr lang="en-GB" sz="2000" dirty="0">
              <a:solidFill>
                <a:srgbClr val="00B050"/>
              </a:solidFill>
            </a:endParaRPr>
          </a:p>
        </p:txBody>
      </p:sp>
      <p:sp>
        <p:nvSpPr>
          <p:cNvPr id="22" name="TextBox 21"/>
          <p:cNvSpPr txBox="1"/>
          <p:nvPr/>
        </p:nvSpPr>
        <p:spPr>
          <a:xfrm>
            <a:off x="3971151" y="2254095"/>
            <a:ext cx="563743" cy="400110"/>
          </a:xfrm>
          <a:prstGeom prst="rect">
            <a:avLst/>
          </a:prstGeom>
          <a:noFill/>
        </p:spPr>
        <p:txBody>
          <a:bodyPr wrap="square" rtlCol="0">
            <a:spAutoFit/>
          </a:bodyPr>
          <a:lstStyle/>
          <a:p>
            <a:r>
              <a:rPr lang="en-GB" sz="2000" dirty="0">
                <a:solidFill>
                  <a:srgbClr val="00B050"/>
                </a:solidFill>
                <a:sym typeface="Wingdings"/>
              </a:rPr>
              <a:t></a:t>
            </a:r>
            <a:endParaRPr lang="en-GB" sz="2000" dirty="0">
              <a:solidFill>
                <a:srgbClr val="00B050"/>
              </a:solidFill>
            </a:endParaRPr>
          </a:p>
        </p:txBody>
      </p:sp>
      <p:sp>
        <p:nvSpPr>
          <p:cNvPr id="23" name="TextBox 22"/>
          <p:cNvSpPr txBox="1"/>
          <p:nvPr/>
        </p:nvSpPr>
        <p:spPr>
          <a:xfrm>
            <a:off x="5927597" y="1681533"/>
            <a:ext cx="563743" cy="400110"/>
          </a:xfrm>
          <a:prstGeom prst="rect">
            <a:avLst/>
          </a:prstGeom>
          <a:noFill/>
        </p:spPr>
        <p:txBody>
          <a:bodyPr wrap="square" rtlCol="0">
            <a:spAutoFit/>
          </a:bodyPr>
          <a:lstStyle/>
          <a:p>
            <a:r>
              <a:rPr lang="en-GB" sz="2000" dirty="0">
                <a:solidFill>
                  <a:srgbClr val="FF0000"/>
                </a:solidFill>
                <a:sym typeface="Wingdings"/>
              </a:rPr>
              <a:t></a:t>
            </a:r>
            <a:endParaRPr lang="en-GB" sz="2000" dirty="0">
              <a:solidFill>
                <a:srgbClr val="FF0000"/>
              </a:solidFill>
            </a:endParaRPr>
          </a:p>
        </p:txBody>
      </p:sp>
      <p:sp>
        <p:nvSpPr>
          <p:cNvPr id="24" name="TextBox 23"/>
          <p:cNvSpPr txBox="1"/>
          <p:nvPr/>
        </p:nvSpPr>
        <p:spPr>
          <a:xfrm>
            <a:off x="6409620" y="2269886"/>
            <a:ext cx="563743" cy="400110"/>
          </a:xfrm>
          <a:prstGeom prst="rect">
            <a:avLst/>
          </a:prstGeom>
          <a:noFill/>
        </p:spPr>
        <p:txBody>
          <a:bodyPr wrap="square" rtlCol="0">
            <a:spAutoFit/>
          </a:bodyPr>
          <a:lstStyle/>
          <a:p>
            <a:r>
              <a:rPr lang="en-GB" sz="2000" dirty="0">
                <a:solidFill>
                  <a:srgbClr val="FF0000"/>
                </a:solidFill>
                <a:sym typeface="Wingdings"/>
              </a:rPr>
              <a:t></a:t>
            </a:r>
            <a:endParaRPr lang="en-GB" sz="2000" dirty="0">
              <a:solidFill>
                <a:srgbClr val="FF0000"/>
              </a:solidFill>
            </a:endParaRPr>
          </a:p>
        </p:txBody>
      </p:sp>
      <p:sp>
        <p:nvSpPr>
          <p:cNvPr id="25" name="TextBox 24"/>
          <p:cNvSpPr txBox="1"/>
          <p:nvPr/>
        </p:nvSpPr>
        <p:spPr>
          <a:xfrm>
            <a:off x="7907968" y="2307260"/>
            <a:ext cx="563743" cy="400110"/>
          </a:xfrm>
          <a:prstGeom prst="rect">
            <a:avLst/>
          </a:prstGeom>
          <a:noFill/>
        </p:spPr>
        <p:txBody>
          <a:bodyPr wrap="square" rtlCol="0">
            <a:spAutoFit/>
          </a:bodyPr>
          <a:lstStyle/>
          <a:p>
            <a:r>
              <a:rPr lang="en-GB" sz="2000" dirty="0">
                <a:solidFill>
                  <a:srgbClr val="FF0000"/>
                </a:solidFill>
                <a:sym typeface="Wingdings"/>
              </a:rPr>
              <a:t></a:t>
            </a:r>
            <a:endParaRPr lang="en-GB" sz="2000"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platzhalter 1"/>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0" y="2381"/>
            <a:ext cx="9144000" cy="5141712"/>
          </a:xfrm>
        </p:spPr>
      </p:pic>
      <p:pic>
        <p:nvPicPr>
          <p:cNvPr id="9" name="Bild 4" descr="Verlauf_laengs_large_RGB.png"/>
          <p:cNvPicPr>
            <a:picLocks noChangeAspect="1"/>
          </p:cNvPicPr>
          <p:nvPr/>
        </p:nvPicPr>
        <p:blipFill>
          <a:blip r:embed="rId5" cstate="email"/>
          <a:srcRect/>
          <a:stretch>
            <a:fillRect/>
          </a:stretch>
        </p:blipFill>
        <p:spPr bwMode="auto">
          <a:xfrm rot="10800000">
            <a:off x="180000" y="3908965"/>
            <a:ext cx="8784000" cy="1101185"/>
          </a:xfrm>
          <a:prstGeom prst="rect">
            <a:avLst/>
          </a:prstGeom>
          <a:noFill/>
          <a:ln w="9525">
            <a:noFill/>
            <a:miter lim="800000"/>
            <a:headEnd/>
            <a:tailEnd/>
          </a:ln>
        </p:spPr>
      </p:pic>
      <p:graphicFrame>
        <p:nvGraphicFramePr>
          <p:cNvPr id="12" name="Objekt 11" hidden="1"/>
          <p:cNvGraphicFramePr>
            <a:graphicFrameLocks noChangeAspect="1"/>
          </p:cNvGraphicFramePr>
          <p:nvPr>
            <p:custDataLst>
              <p:tags r:id="rId2"/>
            </p:custDataLst>
          </p:nvPr>
        </p:nvGraphicFramePr>
        <p:xfrm>
          <a:off x="1588" y="1192"/>
          <a:ext cx="1587" cy="1190"/>
        </p:xfrm>
        <a:graphic>
          <a:graphicData uri="http://schemas.openxmlformats.org/presentationml/2006/ole">
            <mc:AlternateContent xmlns:mc="http://schemas.openxmlformats.org/markup-compatibility/2006">
              <mc:Choice xmlns:v="urn:schemas-microsoft-com:vml" Requires="v">
                <p:oleObj spid="_x0000_s250952" name="think-cell Folie" r:id="rId6" imgW="360" imgH="360" progId="">
                  <p:embed/>
                </p:oleObj>
              </mc:Choice>
              <mc:Fallback>
                <p:oleObj name="think-cell Folie" r:id="rId6" imgW="360" imgH="360" progId="">
                  <p:embed/>
                  <p:pic>
                    <p:nvPicPr>
                      <p:cNvPr id="0" name="Picture 7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192"/>
                        <a:ext cx="1587" cy="1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Bild 9" descr="DHL_rgb_BG.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0962" y="4749748"/>
            <a:ext cx="976624" cy="105698"/>
          </a:xfrm>
          <a:prstGeom prst="rect">
            <a:avLst/>
          </a:prstGeom>
        </p:spPr>
      </p:pic>
    </p:spTree>
    <p:extLst>
      <p:ext uri="{BB962C8B-B14F-4D97-AF65-F5344CB8AC3E}">
        <p14:creationId xmlns:p14="http://schemas.microsoft.com/office/powerpoint/2010/main" val="234093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40511"/>
                </a:solidFill>
              </a:rPr>
              <a:t>DHL</a:t>
            </a:r>
            <a:r>
              <a:rPr lang="pl-PL" dirty="0">
                <a:solidFill>
                  <a:srgbClr val="D40511"/>
                </a:solidFill>
              </a:rPr>
              <a:t> Express </a:t>
            </a:r>
            <a:r>
              <a:rPr lang="en-GB" dirty="0">
                <a:solidFill>
                  <a:srgbClr val="D40511"/>
                </a:solidFill>
              </a:rPr>
              <a:t>g</a:t>
            </a:r>
            <a:r>
              <a:rPr lang="de-DE" dirty="0">
                <a:solidFill>
                  <a:srgbClr val="D40511"/>
                </a:solidFill>
              </a:rPr>
              <a:t>lobal r</a:t>
            </a:r>
            <a:r>
              <a:rPr lang="pl-PL" dirty="0">
                <a:solidFill>
                  <a:srgbClr val="D40511"/>
                </a:solidFill>
              </a:rPr>
              <a:t>egulatory </a:t>
            </a:r>
            <a:r>
              <a:rPr lang="en-GB" dirty="0">
                <a:solidFill>
                  <a:srgbClr val="D40511"/>
                </a:solidFill>
              </a:rPr>
              <a:t>v</a:t>
            </a:r>
            <a:r>
              <a:rPr lang="pl-PL" dirty="0">
                <a:solidFill>
                  <a:srgbClr val="D40511"/>
                </a:solidFill>
              </a:rPr>
              <a:t>ision</a:t>
            </a:r>
            <a:endParaRPr lang="en-US" dirty="0">
              <a:solidFill>
                <a:srgbClr val="D40511"/>
              </a:solidFill>
            </a:endParaRPr>
          </a:p>
        </p:txBody>
      </p:sp>
      <p:grpSp>
        <p:nvGrpSpPr>
          <p:cNvPr id="52" name="Grupa 51"/>
          <p:cNvGrpSpPr/>
          <p:nvPr/>
        </p:nvGrpSpPr>
        <p:grpSpPr>
          <a:xfrm>
            <a:off x="3628644" y="1241446"/>
            <a:ext cx="4844757" cy="2759527"/>
            <a:chOff x="962025" y="952500"/>
            <a:chExt cx="7162800" cy="3990975"/>
          </a:xfrm>
        </p:grpSpPr>
        <p:grpSp>
          <p:nvGrpSpPr>
            <p:cNvPr id="6" name="Grupa 313"/>
            <p:cNvGrpSpPr/>
            <p:nvPr/>
          </p:nvGrpSpPr>
          <p:grpSpPr>
            <a:xfrm rot="10800000">
              <a:off x="962025" y="952500"/>
              <a:ext cx="7162800" cy="3990975"/>
              <a:chOff x="5069772" y="2782054"/>
              <a:chExt cx="1126904" cy="849818"/>
            </a:xfrm>
          </p:grpSpPr>
          <p:sp>
            <p:nvSpPr>
              <p:cNvPr id="7" name="AutoShape 49"/>
              <p:cNvSpPr>
                <a:spLocks noChangeArrowheads="1"/>
              </p:cNvSpPr>
              <p:nvPr/>
            </p:nvSpPr>
            <p:spPr bwMode="gray">
              <a:xfrm>
                <a:off x="5069772" y="2782054"/>
                <a:ext cx="1126904" cy="849818"/>
              </a:xfrm>
              <a:prstGeom prst="triangle">
                <a:avLst>
                  <a:gd name="adj" fmla="val 50000"/>
                </a:avLst>
              </a:prstGeom>
              <a:noFill/>
              <a:ln w="57150"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18000" rIns="72000" bIns="18000" anchor="ctr"/>
              <a:lstStyle/>
              <a:p>
                <a:pPr algn="ctr">
                  <a:spcAft>
                    <a:spcPct val="20000"/>
                  </a:spcAft>
                  <a:buClr>
                    <a:srgbClr val="000000"/>
                  </a:buClr>
                  <a:buSzPct val="80000"/>
                  <a:buFont typeface="Wingdings" pitchFamily="2" charset="2"/>
                  <a:buNone/>
                </a:pPr>
                <a:endParaRPr lang="en-US" sz="1400" dirty="0">
                  <a:solidFill>
                    <a:srgbClr val="000000"/>
                  </a:solidFill>
                </a:endParaRPr>
              </a:p>
            </p:txBody>
          </p:sp>
          <p:sp>
            <p:nvSpPr>
              <p:cNvPr id="8" name="AutoShape 50"/>
              <p:cNvSpPr>
                <a:spLocks noChangeArrowheads="1"/>
              </p:cNvSpPr>
              <p:nvPr/>
            </p:nvSpPr>
            <p:spPr bwMode="gray">
              <a:xfrm>
                <a:off x="5143527" y="2856666"/>
                <a:ext cx="979394" cy="738353"/>
              </a:xfrm>
              <a:prstGeom prst="triangle">
                <a:avLst>
                  <a:gd name="adj" fmla="val 50000"/>
                </a:avLst>
              </a:prstGeom>
              <a:solidFill>
                <a:srgbClr val="DADADA"/>
              </a:solidFill>
              <a:ln w="9525" algn="ctr">
                <a:solidFill>
                  <a:srgbClr val="FFCC00"/>
                </a:solidFill>
                <a:miter lim="800000"/>
                <a:headEnd/>
                <a:tailEnd/>
              </a:ln>
            </p:spPr>
            <p:txBody>
              <a:bodyPr wrap="none" lIns="72000" tIns="18000" rIns="72000" bIns="18000" anchor="ctr"/>
              <a:lstStyle/>
              <a:p>
                <a:pPr algn="ctr">
                  <a:spcAft>
                    <a:spcPct val="20000"/>
                  </a:spcAft>
                  <a:buClr>
                    <a:srgbClr val="000000"/>
                  </a:buClr>
                  <a:buSzPct val="80000"/>
                  <a:buFont typeface="Wingdings" pitchFamily="2" charset="2"/>
                  <a:buNone/>
                </a:pPr>
                <a:endParaRPr lang="en-US" sz="1400" dirty="0">
                  <a:solidFill>
                    <a:srgbClr val="000000"/>
                  </a:solidFill>
                </a:endParaRPr>
              </a:p>
            </p:txBody>
          </p:sp>
        </p:grpSp>
        <p:grpSp>
          <p:nvGrpSpPr>
            <p:cNvPr id="9" name="Group 221"/>
            <p:cNvGrpSpPr>
              <a:grpSpLocks/>
            </p:cNvGrpSpPr>
            <p:nvPr/>
          </p:nvGrpSpPr>
          <p:grpSpPr bwMode="gray">
            <a:xfrm>
              <a:off x="3304377" y="1261006"/>
              <a:ext cx="2478121" cy="2163783"/>
              <a:chOff x="3075" y="2003"/>
              <a:chExt cx="882" cy="807"/>
            </a:xfrm>
          </p:grpSpPr>
          <p:sp>
            <p:nvSpPr>
              <p:cNvPr id="10" name="Freeform 222"/>
              <p:cNvSpPr>
                <a:spLocks/>
              </p:cNvSpPr>
              <p:nvPr/>
            </p:nvSpPr>
            <p:spPr bwMode="gray">
              <a:xfrm>
                <a:off x="3188" y="2112"/>
                <a:ext cx="642" cy="546"/>
              </a:xfrm>
              <a:custGeom>
                <a:avLst/>
                <a:gdLst>
                  <a:gd name="T0" fmla="*/ 634 w 1621"/>
                  <a:gd name="T1" fmla="*/ 225 h 1380"/>
                  <a:gd name="T2" fmla="*/ 596 w 1621"/>
                  <a:gd name="T3" fmla="*/ 127 h 1380"/>
                  <a:gd name="T4" fmla="*/ 520 w 1621"/>
                  <a:gd name="T5" fmla="*/ 44 h 1380"/>
                  <a:gd name="T6" fmla="*/ 463 w 1621"/>
                  <a:gd name="T7" fmla="*/ 14 h 1380"/>
                  <a:gd name="T8" fmla="*/ 415 w 1621"/>
                  <a:gd name="T9" fmla="*/ 14 h 1380"/>
                  <a:gd name="T10" fmla="*/ 359 w 1621"/>
                  <a:gd name="T11" fmla="*/ 27 h 1380"/>
                  <a:gd name="T12" fmla="*/ 312 w 1621"/>
                  <a:gd name="T13" fmla="*/ 32 h 1380"/>
                  <a:gd name="T14" fmla="*/ 279 w 1621"/>
                  <a:gd name="T15" fmla="*/ 12 h 1380"/>
                  <a:gd name="T16" fmla="*/ 227 w 1621"/>
                  <a:gd name="T17" fmla="*/ 0 h 1380"/>
                  <a:gd name="T18" fmla="*/ 186 w 1621"/>
                  <a:gd name="T19" fmla="*/ 11 h 1380"/>
                  <a:gd name="T20" fmla="*/ 123 w 1621"/>
                  <a:gd name="T21" fmla="*/ 47 h 1380"/>
                  <a:gd name="T22" fmla="*/ 91 w 1621"/>
                  <a:gd name="T23" fmla="*/ 93 h 1380"/>
                  <a:gd name="T24" fmla="*/ 113 w 1621"/>
                  <a:gd name="T25" fmla="*/ 70 h 1380"/>
                  <a:gd name="T26" fmla="*/ 155 w 1621"/>
                  <a:gd name="T27" fmla="*/ 59 h 1380"/>
                  <a:gd name="T28" fmla="*/ 179 w 1621"/>
                  <a:gd name="T29" fmla="*/ 56 h 1380"/>
                  <a:gd name="T30" fmla="*/ 213 w 1621"/>
                  <a:gd name="T31" fmla="*/ 68 h 1380"/>
                  <a:gd name="T32" fmla="*/ 245 w 1621"/>
                  <a:gd name="T33" fmla="*/ 100 h 1380"/>
                  <a:gd name="T34" fmla="*/ 206 w 1621"/>
                  <a:gd name="T35" fmla="*/ 119 h 1380"/>
                  <a:gd name="T36" fmla="*/ 164 w 1621"/>
                  <a:gd name="T37" fmla="*/ 107 h 1380"/>
                  <a:gd name="T38" fmla="*/ 120 w 1621"/>
                  <a:gd name="T39" fmla="*/ 110 h 1380"/>
                  <a:gd name="T40" fmla="*/ 120 w 1621"/>
                  <a:gd name="T41" fmla="*/ 127 h 1380"/>
                  <a:gd name="T42" fmla="*/ 152 w 1621"/>
                  <a:gd name="T43" fmla="*/ 130 h 1380"/>
                  <a:gd name="T44" fmla="*/ 177 w 1621"/>
                  <a:gd name="T45" fmla="*/ 177 h 1380"/>
                  <a:gd name="T46" fmla="*/ 141 w 1621"/>
                  <a:gd name="T47" fmla="*/ 202 h 1380"/>
                  <a:gd name="T48" fmla="*/ 101 w 1621"/>
                  <a:gd name="T49" fmla="*/ 205 h 1380"/>
                  <a:gd name="T50" fmla="*/ 76 w 1621"/>
                  <a:gd name="T51" fmla="*/ 209 h 1380"/>
                  <a:gd name="T52" fmla="*/ 42 w 1621"/>
                  <a:gd name="T53" fmla="*/ 209 h 1380"/>
                  <a:gd name="T54" fmla="*/ 20 w 1621"/>
                  <a:gd name="T55" fmla="*/ 211 h 1380"/>
                  <a:gd name="T56" fmla="*/ 0 w 1621"/>
                  <a:gd name="T57" fmla="*/ 326 h 1380"/>
                  <a:gd name="T58" fmla="*/ 28 w 1621"/>
                  <a:gd name="T59" fmla="*/ 439 h 1380"/>
                  <a:gd name="T60" fmla="*/ 75 w 1621"/>
                  <a:gd name="T61" fmla="*/ 515 h 1380"/>
                  <a:gd name="T62" fmla="*/ 114 w 1621"/>
                  <a:gd name="T63" fmla="*/ 530 h 1380"/>
                  <a:gd name="T64" fmla="*/ 123 w 1621"/>
                  <a:gd name="T65" fmla="*/ 457 h 1380"/>
                  <a:gd name="T66" fmla="*/ 159 w 1621"/>
                  <a:gd name="T67" fmla="*/ 396 h 1380"/>
                  <a:gd name="T68" fmla="*/ 218 w 1621"/>
                  <a:gd name="T69" fmla="*/ 360 h 1380"/>
                  <a:gd name="T70" fmla="*/ 179 w 1621"/>
                  <a:gd name="T71" fmla="*/ 338 h 1380"/>
                  <a:gd name="T72" fmla="*/ 145 w 1621"/>
                  <a:gd name="T73" fmla="*/ 248 h 1380"/>
                  <a:gd name="T74" fmla="*/ 174 w 1621"/>
                  <a:gd name="T75" fmla="*/ 189 h 1380"/>
                  <a:gd name="T76" fmla="*/ 201 w 1621"/>
                  <a:gd name="T77" fmla="*/ 254 h 1380"/>
                  <a:gd name="T78" fmla="*/ 203 w 1621"/>
                  <a:gd name="T79" fmla="*/ 307 h 1380"/>
                  <a:gd name="T80" fmla="*/ 240 w 1621"/>
                  <a:gd name="T81" fmla="*/ 310 h 1380"/>
                  <a:gd name="T82" fmla="*/ 286 w 1621"/>
                  <a:gd name="T83" fmla="*/ 301 h 1380"/>
                  <a:gd name="T84" fmla="*/ 293 w 1621"/>
                  <a:gd name="T85" fmla="*/ 283 h 1380"/>
                  <a:gd name="T86" fmla="*/ 263 w 1621"/>
                  <a:gd name="T87" fmla="*/ 221 h 1380"/>
                  <a:gd name="T88" fmla="*/ 311 w 1621"/>
                  <a:gd name="T89" fmla="*/ 225 h 1380"/>
                  <a:gd name="T90" fmla="*/ 346 w 1621"/>
                  <a:gd name="T91" fmla="*/ 243 h 1380"/>
                  <a:gd name="T92" fmla="*/ 375 w 1621"/>
                  <a:gd name="T93" fmla="*/ 241 h 1380"/>
                  <a:gd name="T94" fmla="*/ 389 w 1621"/>
                  <a:gd name="T95" fmla="*/ 269 h 1380"/>
                  <a:gd name="T96" fmla="*/ 444 w 1621"/>
                  <a:gd name="T97" fmla="*/ 275 h 1380"/>
                  <a:gd name="T98" fmla="*/ 450 w 1621"/>
                  <a:gd name="T99" fmla="*/ 311 h 1380"/>
                  <a:gd name="T100" fmla="*/ 477 w 1621"/>
                  <a:gd name="T101" fmla="*/ 423 h 1380"/>
                  <a:gd name="T102" fmla="*/ 492 w 1621"/>
                  <a:gd name="T103" fmla="*/ 415 h 1380"/>
                  <a:gd name="T104" fmla="*/ 504 w 1621"/>
                  <a:gd name="T105" fmla="*/ 345 h 1380"/>
                  <a:gd name="T106" fmla="*/ 559 w 1621"/>
                  <a:gd name="T107" fmla="*/ 264 h 1380"/>
                  <a:gd name="T108" fmla="*/ 611 w 1621"/>
                  <a:gd name="T109" fmla="*/ 263 h 1380"/>
                  <a:gd name="T110" fmla="*/ 630 w 1621"/>
                  <a:gd name="T111" fmla="*/ 292 h 13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21" h="1380">
                    <a:moveTo>
                      <a:pt x="1621" y="664"/>
                    </a:moveTo>
                    <a:lnTo>
                      <a:pt x="1621" y="660"/>
                    </a:lnTo>
                    <a:lnTo>
                      <a:pt x="1620" y="652"/>
                    </a:lnTo>
                    <a:lnTo>
                      <a:pt x="1617" y="637"/>
                    </a:lnTo>
                    <a:lnTo>
                      <a:pt x="1613" y="618"/>
                    </a:lnTo>
                    <a:lnTo>
                      <a:pt x="1609" y="595"/>
                    </a:lnTo>
                    <a:lnTo>
                      <a:pt x="1602" y="568"/>
                    </a:lnTo>
                    <a:lnTo>
                      <a:pt x="1595" y="538"/>
                    </a:lnTo>
                    <a:lnTo>
                      <a:pt x="1585" y="505"/>
                    </a:lnTo>
                    <a:lnTo>
                      <a:pt x="1574" y="470"/>
                    </a:lnTo>
                    <a:lnTo>
                      <a:pt x="1560" y="434"/>
                    </a:lnTo>
                    <a:lnTo>
                      <a:pt x="1544" y="397"/>
                    </a:lnTo>
                    <a:lnTo>
                      <a:pt x="1526" y="360"/>
                    </a:lnTo>
                    <a:lnTo>
                      <a:pt x="1504" y="322"/>
                    </a:lnTo>
                    <a:lnTo>
                      <a:pt x="1481" y="286"/>
                    </a:lnTo>
                    <a:lnTo>
                      <a:pt x="1454" y="250"/>
                    </a:lnTo>
                    <a:lnTo>
                      <a:pt x="1424" y="216"/>
                    </a:lnTo>
                    <a:lnTo>
                      <a:pt x="1394" y="186"/>
                    </a:lnTo>
                    <a:lnTo>
                      <a:pt x="1366" y="157"/>
                    </a:lnTo>
                    <a:lnTo>
                      <a:pt x="1338" y="133"/>
                    </a:lnTo>
                    <a:lnTo>
                      <a:pt x="1313" y="112"/>
                    </a:lnTo>
                    <a:lnTo>
                      <a:pt x="1290" y="94"/>
                    </a:lnTo>
                    <a:lnTo>
                      <a:pt x="1267" y="79"/>
                    </a:lnTo>
                    <a:lnTo>
                      <a:pt x="1245" y="66"/>
                    </a:lnTo>
                    <a:lnTo>
                      <a:pt x="1226" y="55"/>
                    </a:lnTo>
                    <a:lnTo>
                      <a:pt x="1206" y="47"/>
                    </a:lnTo>
                    <a:lnTo>
                      <a:pt x="1188" y="40"/>
                    </a:lnTo>
                    <a:lnTo>
                      <a:pt x="1169" y="35"/>
                    </a:lnTo>
                    <a:lnTo>
                      <a:pt x="1152" y="32"/>
                    </a:lnTo>
                    <a:lnTo>
                      <a:pt x="1134" y="29"/>
                    </a:lnTo>
                    <a:lnTo>
                      <a:pt x="1117" y="29"/>
                    </a:lnTo>
                    <a:lnTo>
                      <a:pt x="1100" y="29"/>
                    </a:lnTo>
                    <a:lnTo>
                      <a:pt x="1083" y="31"/>
                    </a:lnTo>
                    <a:lnTo>
                      <a:pt x="1065" y="33"/>
                    </a:lnTo>
                    <a:lnTo>
                      <a:pt x="1047" y="36"/>
                    </a:lnTo>
                    <a:lnTo>
                      <a:pt x="1028" y="39"/>
                    </a:lnTo>
                    <a:lnTo>
                      <a:pt x="1009" y="44"/>
                    </a:lnTo>
                    <a:lnTo>
                      <a:pt x="989" y="48"/>
                    </a:lnTo>
                    <a:lnTo>
                      <a:pt x="968" y="53"/>
                    </a:lnTo>
                    <a:lnTo>
                      <a:pt x="948" y="59"/>
                    </a:lnTo>
                    <a:lnTo>
                      <a:pt x="928" y="63"/>
                    </a:lnTo>
                    <a:lnTo>
                      <a:pt x="907" y="69"/>
                    </a:lnTo>
                    <a:lnTo>
                      <a:pt x="888" y="73"/>
                    </a:lnTo>
                    <a:lnTo>
                      <a:pt x="869" y="76"/>
                    </a:lnTo>
                    <a:lnTo>
                      <a:pt x="850" y="80"/>
                    </a:lnTo>
                    <a:lnTo>
                      <a:pt x="833" y="82"/>
                    </a:lnTo>
                    <a:lnTo>
                      <a:pt x="817" y="82"/>
                    </a:lnTo>
                    <a:lnTo>
                      <a:pt x="802" y="82"/>
                    </a:lnTo>
                    <a:lnTo>
                      <a:pt x="788" y="80"/>
                    </a:lnTo>
                    <a:lnTo>
                      <a:pt x="776" y="76"/>
                    </a:lnTo>
                    <a:lnTo>
                      <a:pt x="764" y="71"/>
                    </a:lnTo>
                    <a:lnTo>
                      <a:pt x="753" y="63"/>
                    </a:lnTo>
                    <a:lnTo>
                      <a:pt x="741" y="56"/>
                    </a:lnTo>
                    <a:lnTo>
                      <a:pt x="730" y="48"/>
                    </a:lnTo>
                    <a:lnTo>
                      <a:pt x="718" y="39"/>
                    </a:lnTo>
                    <a:lnTo>
                      <a:pt x="705" y="31"/>
                    </a:lnTo>
                    <a:lnTo>
                      <a:pt x="692" y="23"/>
                    </a:lnTo>
                    <a:lnTo>
                      <a:pt x="677" y="15"/>
                    </a:lnTo>
                    <a:lnTo>
                      <a:pt x="661" y="9"/>
                    </a:lnTo>
                    <a:lnTo>
                      <a:pt x="642" y="4"/>
                    </a:lnTo>
                    <a:lnTo>
                      <a:pt x="622" y="1"/>
                    </a:lnTo>
                    <a:lnTo>
                      <a:pt x="599" y="0"/>
                    </a:lnTo>
                    <a:lnTo>
                      <a:pt x="574" y="1"/>
                    </a:lnTo>
                    <a:lnTo>
                      <a:pt x="546" y="5"/>
                    </a:lnTo>
                    <a:lnTo>
                      <a:pt x="515" y="12"/>
                    </a:lnTo>
                    <a:lnTo>
                      <a:pt x="513" y="12"/>
                    </a:lnTo>
                    <a:lnTo>
                      <a:pt x="508" y="14"/>
                    </a:lnTo>
                    <a:lnTo>
                      <a:pt x="498" y="17"/>
                    </a:lnTo>
                    <a:lnTo>
                      <a:pt x="485" y="22"/>
                    </a:lnTo>
                    <a:lnTo>
                      <a:pt x="470" y="27"/>
                    </a:lnTo>
                    <a:lnTo>
                      <a:pt x="452" y="35"/>
                    </a:lnTo>
                    <a:lnTo>
                      <a:pt x="431" y="44"/>
                    </a:lnTo>
                    <a:lnTo>
                      <a:pt x="410" y="56"/>
                    </a:lnTo>
                    <a:lnTo>
                      <a:pt x="387" y="69"/>
                    </a:lnTo>
                    <a:lnTo>
                      <a:pt x="362" y="83"/>
                    </a:lnTo>
                    <a:lnTo>
                      <a:pt x="336" y="100"/>
                    </a:lnTo>
                    <a:lnTo>
                      <a:pt x="311" y="120"/>
                    </a:lnTo>
                    <a:lnTo>
                      <a:pt x="286" y="142"/>
                    </a:lnTo>
                    <a:lnTo>
                      <a:pt x="261" y="167"/>
                    </a:lnTo>
                    <a:lnTo>
                      <a:pt x="236" y="194"/>
                    </a:lnTo>
                    <a:lnTo>
                      <a:pt x="213" y="224"/>
                    </a:lnTo>
                    <a:lnTo>
                      <a:pt x="215" y="226"/>
                    </a:lnTo>
                    <a:lnTo>
                      <a:pt x="222" y="229"/>
                    </a:lnTo>
                    <a:lnTo>
                      <a:pt x="231" y="234"/>
                    </a:lnTo>
                    <a:lnTo>
                      <a:pt x="241" y="236"/>
                    </a:lnTo>
                    <a:lnTo>
                      <a:pt x="252" y="235"/>
                    </a:lnTo>
                    <a:lnTo>
                      <a:pt x="263" y="227"/>
                    </a:lnTo>
                    <a:lnTo>
                      <a:pt x="273" y="212"/>
                    </a:lnTo>
                    <a:lnTo>
                      <a:pt x="281" y="186"/>
                    </a:lnTo>
                    <a:lnTo>
                      <a:pt x="282" y="183"/>
                    </a:lnTo>
                    <a:lnTo>
                      <a:pt x="286" y="176"/>
                    </a:lnTo>
                    <a:lnTo>
                      <a:pt x="293" y="167"/>
                    </a:lnTo>
                    <a:lnTo>
                      <a:pt x="304" y="157"/>
                    </a:lnTo>
                    <a:lnTo>
                      <a:pt x="318" y="148"/>
                    </a:lnTo>
                    <a:lnTo>
                      <a:pt x="336" y="143"/>
                    </a:lnTo>
                    <a:lnTo>
                      <a:pt x="362" y="142"/>
                    </a:lnTo>
                    <a:lnTo>
                      <a:pt x="391" y="148"/>
                    </a:lnTo>
                    <a:lnTo>
                      <a:pt x="392" y="148"/>
                    </a:lnTo>
                    <a:lnTo>
                      <a:pt x="395" y="150"/>
                    </a:lnTo>
                    <a:lnTo>
                      <a:pt x="401" y="150"/>
                    </a:lnTo>
                    <a:lnTo>
                      <a:pt x="408" y="151"/>
                    </a:lnTo>
                    <a:lnTo>
                      <a:pt x="417" y="150"/>
                    </a:lnTo>
                    <a:lnTo>
                      <a:pt x="427" y="148"/>
                    </a:lnTo>
                    <a:lnTo>
                      <a:pt x="439" y="145"/>
                    </a:lnTo>
                    <a:lnTo>
                      <a:pt x="451" y="141"/>
                    </a:lnTo>
                    <a:lnTo>
                      <a:pt x="453" y="142"/>
                    </a:lnTo>
                    <a:lnTo>
                      <a:pt x="461" y="143"/>
                    </a:lnTo>
                    <a:lnTo>
                      <a:pt x="472" y="146"/>
                    </a:lnTo>
                    <a:lnTo>
                      <a:pt x="487" y="151"/>
                    </a:lnTo>
                    <a:lnTo>
                      <a:pt x="503" y="157"/>
                    </a:lnTo>
                    <a:lnTo>
                      <a:pt x="521" y="164"/>
                    </a:lnTo>
                    <a:lnTo>
                      <a:pt x="539" y="171"/>
                    </a:lnTo>
                    <a:lnTo>
                      <a:pt x="558" y="180"/>
                    </a:lnTo>
                    <a:lnTo>
                      <a:pt x="575" y="190"/>
                    </a:lnTo>
                    <a:lnTo>
                      <a:pt x="591" y="201"/>
                    </a:lnTo>
                    <a:lnTo>
                      <a:pt x="604" y="213"/>
                    </a:lnTo>
                    <a:lnTo>
                      <a:pt x="614" y="226"/>
                    </a:lnTo>
                    <a:lnTo>
                      <a:pt x="618" y="239"/>
                    </a:lnTo>
                    <a:lnTo>
                      <a:pt x="618" y="253"/>
                    </a:lnTo>
                    <a:lnTo>
                      <a:pt x="613" y="269"/>
                    </a:lnTo>
                    <a:lnTo>
                      <a:pt x="599" y="285"/>
                    </a:lnTo>
                    <a:lnTo>
                      <a:pt x="595" y="287"/>
                    </a:lnTo>
                    <a:lnTo>
                      <a:pt x="584" y="290"/>
                    </a:lnTo>
                    <a:lnTo>
                      <a:pt x="567" y="295"/>
                    </a:lnTo>
                    <a:lnTo>
                      <a:pt x="545" y="299"/>
                    </a:lnTo>
                    <a:lnTo>
                      <a:pt x="521" y="300"/>
                    </a:lnTo>
                    <a:lnTo>
                      <a:pt x="496" y="297"/>
                    </a:lnTo>
                    <a:lnTo>
                      <a:pt x="471" y="289"/>
                    </a:lnTo>
                    <a:lnTo>
                      <a:pt x="448" y="273"/>
                    </a:lnTo>
                    <a:lnTo>
                      <a:pt x="446" y="273"/>
                    </a:lnTo>
                    <a:lnTo>
                      <a:pt x="439" y="272"/>
                    </a:lnTo>
                    <a:lnTo>
                      <a:pt x="428" y="271"/>
                    </a:lnTo>
                    <a:lnTo>
                      <a:pt x="415" y="271"/>
                    </a:lnTo>
                    <a:lnTo>
                      <a:pt x="400" y="270"/>
                    </a:lnTo>
                    <a:lnTo>
                      <a:pt x="382" y="270"/>
                    </a:lnTo>
                    <a:lnTo>
                      <a:pt x="365" y="270"/>
                    </a:lnTo>
                    <a:lnTo>
                      <a:pt x="347" y="270"/>
                    </a:lnTo>
                    <a:lnTo>
                      <a:pt x="331" y="272"/>
                    </a:lnTo>
                    <a:lnTo>
                      <a:pt x="316" y="274"/>
                    </a:lnTo>
                    <a:lnTo>
                      <a:pt x="303" y="277"/>
                    </a:lnTo>
                    <a:lnTo>
                      <a:pt x="293" y="283"/>
                    </a:lnTo>
                    <a:lnTo>
                      <a:pt x="286" y="289"/>
                    </a:lnTo>
                    <a:lnTo>
                      <a:pt x="284" y="297"/>
                    </a:lnTo>
                    <a:lnTo>
                      <a:pt x="287" y="307"/>
                    </a:lnTo>
                    <a:lnTo>
                      <a:pt x="296" y="319"/>
                    </a:lnTo>
                    <a:lnTo>
                      <a:pt x="298" y="319"/>
                    </a:lnTo>
                    <a:lnTo>
                      <a:pt x="303" y="320"/>
                    </a:lnTo>
                    <a:lnTo>
                      <a:pt x="310" y="321"/>
                    </a:lnTo>
                    <a:lnTo>
                      <a:pt x="319" y="322"/>
                    </a:lnTo>
                    <a:lnTo>
                      <a:pt x="330" y="324"/>
                    </a:lnTo>
                    <a:lnTo>
                      <a:pt x="343" y="325"/>
                    </a:lnTo>
                    <a:lnTo>
                      <a:pt x="355" y="326"/>
                    </a:lnTo>
                    <a:lnTo>
                      <a:pt x="368" y="326"/>
                    </a:lnTo>
                    <a:lnTo>
                      <a:pt x="383" y="329"/>
                    </a:lnTo>
                    <a:lnTo>
                      <a:pt x="402" y="335"/>
                    </a:lnTo>
                    <a:lnTo>
                      <a:pt x="422" y="347"/>
                    </a:lnTo>
                    <a:lnTo>
                      <a:pt x="439" y="361"/>
                    </a:lnTo>
                    <a:lnTo>
                      <a:pt x="453" y="379"/>
                    </a:lnTo>
                    <a:lnTo>
                      <a:pt x="461" y="399"/>
                    </a:lnTo>
                    <a:lnTo>
                      <a:pt x="460" y="422"/>
                    </a:lnTo>
                    <a:lnTo>
                      <a:pt x="448" y="448"/>
                    </a:lnTo>
                    <a:lnTo>
                      <a:pt x="438" y="460"/>
                    </a:lnTo>
                    <a:lnTo>
                      <a:pt x="426" y="470"/>
                    </a:lnTo>
                    <a:lnTo>
                      <a:pt x="414" y="481"/>
                    </a:lnTo>
                    <a:lnTo>
                      <a:pt x="400" y="490"/>
                    </a:lnTo>
                    <a:lnTo>
                      <a:pt x="386" y="499"/>
                    </a:lnTo>
                    <a:lnTo>
                      <a:pt x="371" y="505"/>
                    </a:lnTo>
                    <a:lnTo>
                      <a:pt x="356" y="511"/>
                    </a:lnTo>
                    <a:lnTo>
                      <a:pt x="341" y="516"/>
                    </a:lnTo>
                    <a:lnTo>
                      <a:pt x="324" y="520"/>
                    </a:lnTo>
                    <a:lnTo>
                      <a:pt x="310" y="522"/>
                    </a:lnTo>
                    <a:lnTo>
                      <a:pt x="295" y="523"/>
                    </a:lnTo>
                    <a:lnTo>
                      <a:pt x="281" y="523"/>
                    </a:lnTo>
                    <a:lnTo>
                      <a:pt x="268" y="521"/>
                    </a:lnTo>
                    <a:lnTo>
                      <a:pt x="256" y="517"/>
                    </a:lnTo>
                    <a:lnTo>
                      <a:pt x="245" y="513"/>
                    </a:lnTo>
                    <a:lnTo>
                      <a:pt x="236" y="508"/>
                    </a:lnTo>
                    <a:lnTo>
                      <a:pt x="234" y="509"/>
                    </a:lnTo>
                    <a:lnTo>
                      <a:pt x="227" y="513"/>
                    </a:lnTo>
                    <a:lnTo>
                      <a:pt x="217" y="518"/>
                    </a:lnTo>
                    <a:lnTo>
                      <a:pt x="207" y="524"/>
                    </a:lnTo>
                    <a:lnTo>
                      <a:pt x="193" y="529"/>
                    </a:lnTo>
                    <a:lnTo>
                      <a:pt x="180" y="534"/>
                    </a:lnTo>
                    <a:lnTo>
                      <a:pt x="167" y="536"/>
                    </a:lnTo>
                    <a:lnTo>
                      <a:pt x="156" y="535"/>
                    </a:lnTo>
                    <a:lnTo>
                      <a:pt x="145" y="532"/>
                    </a:lnTo>
                    <a:lnTo>
                      <a:pt x="132" y="529"/>
                    </a:lnTo>
                    <a:lnTo>
                      <a:pt x="118" y="528"/>
                    </a:lnTo>
                    <a:lnTo>
                      <a:pt x="105" y="528"/>
                    </a:lnTo>
                    <a:lnTo>
                      <a:pt x="92" y="530"/>
                    </a:lnTo>
                    <a:lnTo>
                      <a:pt x="80" y="535"/>
                    </a:lnTo>
                    <a:lnTo>
                      <a:pt x="71" y="542"/>
                    </a:lnTo>
                    <a:lnTo>
                      <a:pt x="65" y="553"/>
                    </a:lnTo>
                    <a:lnTo>
                      <a:pt x="64" y="551"/>
                    </a:lnTo>
                    <a:lnTo>
                      <a:pt x="58" y="544"/>
                    </a:lnTo>
                    <a:lnTo>
                      <a:pt x="50" y="533"/>
                    </a:lnTo>
                    <a:lnTo>
                      <a:pt x="38" y="520"/>
                    </a:lnTo>
                    <a:lnTo>
                      <a:pt x="35" y="528"/>
                    </a:lnTo>
                    <a:lnTo>
                      <a:pt x="26" y="556"/>
                    </a:lnTo>
                    <a:lnTo>
                      <a:pt x="16" y="599"/>
                    </a:lnTo>
                    <a:lnTo>
                      <a:pt x="6" y="658"/>
                    </a:lnTo>
                    <a:lnTo>
                      <a:pt x="0" y="733"/>
                    </a:lnTo>
                    <a:lnTo>
                      <a:pt x="1" y="823"/>
                    </a:lnTo>
                    <a:lnTo>
                      <a:pt x="13" y="927"/>
                    </a:lnTo>
                    <a:lnTo>
                      <a:pt x="38" y="1042"/>
                    </a:lnTo>
                    <a:lnTo>
                      <a:pt x="40" y="1046"/>
                    </a:lnTo>
                    <a:lnTo>
                      <a:pt x="44" y="1054"/>
                    </a:lnTo>
                    <a:lnTo>
                      <a:pt x="50" y="1069"/>
                    </a:lnTo>
                    <a:lnTo>
                      <a:pt x="59" y="1087"/>
                    </a:lnTo>
                    <a:lnTo>
                      <a:pt x="70" y="1109"/>
                    </a:lnTo>
                    <a:lnTo>
                      <a:pt x="83" y="1133"/>
                    </a:lnTo>
                    <a:lnTo>
                      <a:pt x="97" y="1160"/>
                    </a:lnTo>
                    <a:lnTo>
                      <a:pt x="114" y="1189"/>
                    </a:lnTo>
                    <a:lnTo>
                      <a:pt x="130" y="1217"/>
                    </a:lnTo>
                    <a:lnTo>
                      <a:pt x="149" y="1246"/>
                    </a:lnTo>
                    <a:lnTo>
                      <a:pt x="168" y="1275"/>
                    </a:lnTo>
                    <a:lnTo>
                      <a:pt x="189" y="1302"/>
                    </a:lnTo>
                    <a:lnTo>
                      <a:pt x="210" y="1326"/>
                    </a:lnTo>
                    <a:lnTo>
                      <a:pt x="231" y="1348"/>
                    </a:lnTo>
                    <a:lnTo>
                      <a:pt x="251" y="1365"/>
                    </a:lnTo>
                    <a:lnTo>
                      <a:pt x="273" y="1380"/>
                    </a:lnTo>
                    <a:lnTo>
                      <a:pt x="275" y="1374"/>
                    </a:lnTo>
                    <a:lnTo>
                      <a:pt x="280" y="1361"/>
                    </a:lnTo>
                    <a:lnTo>
                      <a:pt x="287" y="1339"/>
                    </a:lnTo>
                    <a:lnTo>
                      <a:pt x="295" y="1313"/>
                    </a:lnTo>
                    <a:lnTo>
                      <a:pt x="301" y="1284"/>
                    </a:lnTo>
                    <a:lnTo>
                      <a:pt x="307" y="1252"/>
                    </a:lnTo>
                    <a:lnTo>
                      <a:pt x="309" y="1220"/>
                    </a:lnTo>
                    <a:lnTo>
                      <a:pt x="308" y="1190"/>
                    </a:lnTo>
                    <a:lnTo>
                      <a:pt x="308" y="1174"/>
                    </a:lnTo>
                    <a:lnTo>
                      <a:pt x="310" y="1156"/>
                    </a:lnTo>
                    <a:lnTo>
                      <a:pt x="316" y="1136"/>
                    </a:lnTo>
                    <a:lnTo>
                      <a:pt x="324" y="1115"/>
                    </a:lnTo>
                    <a:lnTo>
                      <a:pt x="336" y="1093"/>
                    </a:lnTo>
                    <a:lnTo>
                      <a:pt x="350" y="1070"/>
                    </a:lnTo>
                    <a:lnTo>
                      <a:pt x="365" y="1047"/>
                    </a:lnTo>
                    <a:lnTo>
                      <a:pt x="382" y="1024"/>
                    </a:lnTo>
                    <a:lnTo>
                      <a:pt x="401" y="1002"/>
                    </a:lnTo>
                    <a:lnTo>
                      <a:pt x="420" y="981"/>
                    </a:lnTo>
                    <a:lnTo>
                      <a:pt x="441" y="963"/>
                    </a:lnTo>
                    <a:lnTo>
                      <a:pt x="463" y="946"/>
                    </a:lnTo>
                    <a:lnTo>
                      <a:pt x="485" y="932"/>
                    </a:lnTo>
                    <a:lnTo>
                      <a:pt x="507" y="921"/>
                    </a:lnTo>
                    <a:lnTo>
                      <a:pt x="528" y="914"/>
                    </a:lnTo>
                    <a:lnTo>
                      <a:pt x="550" y="910"/>
                    </a:lnTo>
                    <a:lnTo>
                      <a:pt x="547" y="909"/>
                    </a:lnTo>
                    <a:lnTo>
                      <a:pt x="539" y="907"/>
                    </a:lnTo>
                    <a:lnTo>
                      <a:pt x="526" y="902"/>
                    </a:lnTo>
                    <a:lnTo>
                      <a:pt x="511" y="894"/>
                    </a:lnTo>
                    <a:lnTo>
                      <a:pt x="492" y="884"/>
                    </a:lnTo>
                    <a:lnTo>
                      <a:pt x="473" y="871"/>
                    </a:lnTo>
                    <a:lnTo>
                      <a:pt x="452" y="855"/>
                    </a:lnTo>
                    <a:lnTo>
                      <a:pt x="431" y="834"/>
                    </a:lnTo>
                    <a:lnTo>
                      <a:pt x="413" y="811"/>
                    </a:lnTo>
                    <a:lnTo>
                      <a:pt x="395" y="784"/>
                    </a:lnTo>
                    <a:lnTo>
                      <a:pt x="381" y="751"/>
                    </a:lnTo>
                    <a:lnTo>
                      <a:pt x="370" y="715"/>
                    </a:lnTo>
                    <a:lnTo>
                      <a:pt x="365" y="673"/>
                    </a:lnTo>
                    <a:lnTo>
                      <a:pt x="366" y="628"/>
                    </a:lnTo>
                    <a:lnTo>
                      <a:pt x="372" y="576"/>
                    </a:lnTo>
                    <a:lnTo>
                      <a:pt x="387" y="520"/>
                    </a:lnTo>
                    <a:lnTo>
                      <a:pt x="390" y="516"/>
                    </a:lnTo>
                    <a:lnTo>
                      <a:pt x="398" y="506"/>
                    </a:lnTo>
                    <a:lnTo>
                      <a:pt x="410" y="496"/>
                    </a:lnTo>
                    <a:lnTo>
                      <a:pt x="425" y="485"/>
                    </a:lnTo>
                    <a:lnTo>
                      <a:pt x="440" y="478"/>
                    </a:lnTo>
                    <a:lnTo>
                      <a:pt x="455" y="478"/>
                    </a:lnTo>
                    <a:lnTo>
                      <a:pt x="470" y="488"/>
                    </a:lnTo>
                    <a:lnTo>
                      <a:pt x="482" y="512"/>
                    </a:lnTo>
                    <a:lnTo>
                      <a:pt x="490" y="544"/>
                    </a:lnTo>
                    <a:lnTo>
                      <a:pt x="498" y="576"/>
                    </a:lnTo>
                    <a:lnTo>
                      <a:pt x="503" y="609"/>
                    </a:lnTo>
                    <a:lnTo>
                      <a:pt x="508" y="642"/>
                    </a:lnTo>
                    <a:lnTo>
                      <a:pt x="509" y="672"/>
                    </a:lnTo>
                    <a:lnTo>
                      <a:pt x="509" y="700"/>
                    </a:lnTo>
                    <a:lnTo>
                      <a:pt x="508" y="724"/>
                    </a:lnTo>
                    <a:lnTo>
                      <a:pt x="504" y="743"/>
                    </a:lnTo>
                    <a:lnTo>
                      <a:pt x="503" y="757"/>
                    </a:lnTo>
                    <a:lnTo>
                      <a:pt x="506" y="768"/>
                    </a:lnTo>
                    <a:lnTo>
                      <a:pt x="513" y="776"/>
                    </a:lnTo>
                    <a:lnTo>
                      <a:pt x="523" y="780"/>
                    </a:lnTo>
                    <a:lnTo>
                      <a:pt x="536" y="784"/>
                    </a:lnTo>
                    <a:lnTo>
                      <a:pt x="550" y="785"/>
                    </a:lnTo>
                    <a:lnTo>
                      <a:pt x="567" y="785"/>
                    </a:lnTo>
                    <a:lnTo>
                      <a:pt x="584" y="785"/>
                    </a:lnTo>
                    <a:lnTo>
                      <a:pt x="594" y="785"/>
                    </a:lnTo>
                    <a:lnTo>
                      <a:pt x="607" y="784"/>
                    </a:lnTo>
                    <a:lnTo>
                      <a:pt x="621" y="781"/>
                    </a:lnTo>
                    <a:lnTo>
                      <a:pt x="638" y="779"/>
                    </a:lnTo>
                    <a:lnTo>
                      <a:pt x="655" y="776"/>
                    </a:lnTo>
                    <a:lnTo>
                      <a:pt x="673" y="773"/>
                    </a:lnTo>
                    <a:lnTo>
                      <a:pt x="690" y="769"/>
                    </a:lnTo>
                    <a:lnTo>
                      <a:pt x="706" y="765"/>
                    </a:lnTo>
                    <a:lnTo>
                      <a:pt x="721" y="760"/>
                    </a:lnTo>
                    <a:lnTo>
                      <a:pt x="734" y="754"/>
                    </a:lnTo>
                    <a:lnTo>
                      <a:pt x="745" y="749"/>
                    </a:lnTo>
                    <a:lnTo>
                      <a:pt x="752" y="743"/>
                    </a:lnTo>
                    <a:lnTo>
                      <a:pt x="755" y="737"/>
                    </a:lnTo>
                    <a:lnTo>
                      <a:pt x="755" y="730"/>
                    </a:lnTo>
                    <a:lnTo>
                      <a:pt x="750" y="723"/>
                    </a:lnTo>
                    <a:lnTo>
                      <a:pt x="739" y="716"/>
                    </a:lnTo>
                    <a:lnTo>
                      <a:pt x="712" y="700"/>
                    </a:lnTo>
                    <a:lnTo>
                      <a:pt x="685" y="679"/>
                    </a:lnTo>
                    <a:lnTo>
                      <a:pt x="662" y="655"/>
                    </a:lnTo>
                    <a:lnTo>
                      <a:pt x="645" y="629"/>
                    </a:lnTo>
                    <a:lnTo>
                      <a:pt x="639" y="604"/>
                    </a:lnTo>
                    <a:lnTo>
                      <a:pt x="643" y="580"/>
                    </a:lnTo>
                    <a:lnTo>
                      <a:pt x="664" y="559"/>
                    </a:lnTo>
                    <a:lnTo>
                      <a:pt x="702" y="542"/>
                    </a:lnTo>
                    <a:lnTo>
                      <a:pt x="705" y="544"/>
                    </a:lnTo>
                    <a:lnTo>
                      <a:pt x="716" y="546"/>
                    </a:lnTo>
                    <a:lnTo>
                      <a:pt x="730" y="549"/>
                    </a:lnTo>
                    <a:lnTo>
                      <a:pt x="748" y="553"/>
                    </a:lnTo>
                    <a:lnTo>
                      <a:pt x="766" y="560"/>
                    </a:lnTo>
                    <a:lnTo>
                      <a:pt x="785" y="568"/>
                    </a:lnTo>
                    <a:lnTo>
                      <a:pt x="800" y="576"/>
                    </a:lnTo>
                    <a:lnTo>
                      <a:pt x="811" y="587"/>
                    </a:lnTo>
                    <a:lnTo>
                      <a:pt x="821" y="597"/>
                    </a:lnTo>
                    <a:lnTo>
                      <a:pt x="833" y="606"/>
                    </a:lnTo>
                    <a:lnTo>
                      <a:pt x="846" y="610"/>
                    </a:lnTo>
                    <a:lnTo>
                      <a:pt x="859" y="613"/>
                    </a:lnTo>
                    <a:lnTo>
                      <a:pt x="873" y="614"/>
                    </a:lnTo>
                    <a:lnTo>
                      <a:pt x="888" y="612"/>
                    </a:lnTo>
                    <a:lnTo>
                      <a:pt x="902" y="609"/>
                    </a:lnTo>
                    <a:lnTo>
                      <a:pt x="914" y="602"/>
                    </a:lnTo>
                    <a:lnTo>
                      <a:pt x="925" y="598"/>
                    </a:lnTo>
                    <a:lnTo>
                      <a:pt x="933" y="598"/>
                    </a:lnTo>
                    <a:lnTo>
                      <a:pt x="941" y="601"/>
                    </a:lnTo>
                    <a:lnTo>
                      <a:pt x="946" y="609"/>
                    </a:lnTo>
                    <a:lnTo>
                      <a:pt x="951" y="618"/>
                    </a:lnTo>
                    <a:lnTo>
                      <a:pt x="955" y="628"/>
                    </a:lnTo>
                    <a:lnTo>
                      <a:pt x="957" y="639"/>
                    </a:lnTo>
                    <a:lnTo>
                      <a:pt x="960" y="648"/>
                    </a:lnTo>
                    <a:lnTo>
                      <a:pt x="963" y="659"/>
                    </a:lnTo>
                    <a:lnTo>
                      <a:pt x="970" y="670"/>
                    </a:lnTo>
                    <a:lnTo>
                      <a:pt x="982" y="681"/>
                    </a:lnTo>
                    <a:lnTo>
                      <a:pt x="999" y="691"/>
                    </a:lnTo>
                    <a:lnTo>
                      <a:pt x="1020" y="699"/>
                    </a:lnTo>
                    <a:lnTo>
                      <a:pt x="1046" y="702"/>
                    </a:lnTo>
                    <a:lnTo>
                      <a:pt x="1077" y="701"/>
                    </a:lnTo>
                    <a:lnTo>
                      <a:pt x="1113" y="694"/>
                    </a:lnTo>
                    <a:lnTo>
                      <a:pt x="1116" y="694"/>
                    </a:lnTo>
                    <a:lnTo>
                      <a:pt x="1121" y="694"/>
                    </a:lnTo>
                    <a:lnTo>
                      <a:pt x="1128" y="695"/>
                    </a:lnTo>
                    <a:lnTo>
                      <a:pt x="1135" y="699"/>
                    </a:lnTo>
                    <a:lnTo>
                      <a:pt x="1142" y="705"/>
                    </a:lnTo>
                    <a:lnTo>
                      <a:pt x="1145" y="716"/>
                    </a:lnTo>
                    <a:lnTo>
                      <a:pt x="1145" y="732"/>
                    </a:lnTo>
                    <a:lnTo>
                      <a:pt x="1140" y="754"/>
                    </a:lnTo>
                    <a:lnTo>
                      <a:pt x="1135" y="786"/>
                    </a:lnTo>
                    <a:lnTo>
                      <a:pt x="1135" y="827"/>
                    </a:lnTo>
                    <a:lnTo>
                      <a:pt x="1142" y="874"/>
                    </a:lnTo>
                    <a:lnTo>
                      <a:pt x="1151" y="923"/>
                    </a:lnTo>
                    <a:lnTo>
                      <a:pt x="1163" y="971"/>
                    </a:lnTo>
                    <a:lnTo>
                      <a:pt x="1177" y="1014"/>
                    </a:lnTo>
                    <a:lnTo>
                      <a:pt x="1191" y="1047"/>
                    </a:lnTo>
                    <a:lnTo>
                      <a:pt x="1204" y="1069"/>
                    </a:lnTo>
                    <a:lnTo>
                      <a:pt x="1216" y="1079"/>
                    </a:lnTo>
                    <a:lnTo>
                      <a:pt x="1226" y="1085"/>
                    </a:lnTo>
                    <a:lnTo>
                      <a:pt x="1232" y="1085"/>
                    </a:lnTo>
                    <a:lnTo>
                      <a:pt x="1238" y="1081"/>
                    </a:lnTo>
                    <a:lnTo>
                      <a:pt x="1241" y="1073"/>
                    </a:lnTo>
                    <a:lnTo>
                      <a:pt x="1243" y="1062"/>
                    </a:lnTo>
                    <a:lnTo>
                      <a:pt x="1243" y="1048"/>
                    </a:lnTo>
                    <a:lnTo>
                      <a:pt x="1242" y="1031"/>
                    </a:lnTo>
                    <a:lnTo>
                      <a:pt x="1241" y="1012"/>
                    </a:lnTo>
                    <a:lnTo>
                      <a:pt x="1242" y="988"/>
                    </a:lnTo>
                    <a:lnTo>
                      <a:pt x="1245" y="960"/>
                    </a:lnTo>
                    <a:lnTo>
                      <a:pt x="1251" y="931"/>
                    </a:lnTo>
                    <a:lnTo>
                      <a:pt x="1260" y="902"/>
                    </a:lnTo>
                    <a:lnTo>
                      <a:pt x="1273" y="871"/>
                    </a:lnTo>
                    <a:lnTo>
                      <a:pt x="1289" y="843"/>
                    </a:lnTo>
                    <a:lnTo>
                      <a:pt x="1311" y="815"/>
                    </a:lnTo>
                    <a:lnTo>
                      <a:pt x="1334" y="787"/>
                    </a:lnTo>
                    <a:lnTo>
                      <a:pt x="1356" y="756"/>
                    </a:lnTo>
                    <a:lnTo>
                      <a:pt x="1375" y="725"/>
                    </a:lnTo>
                    <a:lnTo>
                      <a:pt x="1394" y="694"/>
                    </a:lnTo>
                    <a:lnTo>
                      <a:pt x="1412" y="667"/>
                    </a:lnTo>
                    <a:lnTo>
                      <a:pt x="1430" y="645"/>
                    </a:lnTo>
                    <a:lnTo>
                      <a:pt x="1447" y="631"/>
                    </a:lnTo>
                    <a:lnTo>
                      <a:pt x="1466" y="625"/>
                    </a:lnTo>
                    <a:lnTo>
                      <a:pt x="1486" y="629"/>
                    </a:lnTo>
                    <a:lnTo>
                      <a:pt x="1505" y="636"/>
                    </a:lnTo>
                    <a:lnTo>
                      <a:pt x="1525" y="649"/>
                    </a:lnTo>
                    <a:lnTo>
                      <a:pt x="1542" y="665"/>
                    </a:lnTo>
                    <a:lnTo>
                      <a:pt x="1558" y="684"/>
                    </a:lnTo>
                    <a:lnTo>
                      <a:pt x="1570" y="705"/>
                    </a:lnTo>
                    <a:lnTo>
                      <a:pt x="1576" y="728"/>
                    </a:lnTo>
                    <a:lnTo>
                      <a:pt x="1576" y="751"/>
                    </a:lnTo>
                    <a:lnTo>
                      <a:pt x="1578" y="750"/>
                    </a:lnTo>
                    <a:lnTo>
                      <a:pt x="1584" y="745"/>
                    </a:lnTo>
                    <a:lnTo>
                      <a:pt x="1591" y="739"/>
                    </a:lnTo>
                    <a:lnTo>
                      <a:pt x="1600" y="730"/>
                    </a:lnTo>
                    <a:lnTo>
                      <a:pt x="1609" y="717"/>
                    </a:lnTo>
                    <a:lnTo>
                      <a:pt x="1615" y="703"/>
                    </a:lnTo>
                    <a:lnTo>
                      <a:pt x="1620" y="684"/>
                    </a:lnTo>
                    <a:lnTo>
                      <a:pt x="1621" y="66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1" name="Freeform 223"/>
              <p:cNvSpPr>
                <a:spLocks/>
              </p:cNvSpPr>
              <p:nvPr/>
            </p:nvSpPr>
            <p:spPr bwMode="gray">
              <a:xfrm>
                <a:off x="3490" y="2217"/>
                <a:ext cx="35" cy="87"/>
              </a:xfrm>
              <a:custGeom>
                <a:avLst/>
                <a:gdLst>
                  <a:gd name="T0" fmla="*/ 26 w 93"/>
                  <a:gd name="T1" fmla="*/ 20 h 216"/>
                  <a:gd name="T2" fmla="*/ 26 w 93"/>
                  <a:gd name="T3" fmla="*/ 19 h 216"/>
                  <a:gd name="T4" fmla="*/ 26 w 93"/>
                  <a:gd name="T5" fmla="*/ 16 h 216"/>
                  <a:gd name="T6" fmla="*/ 24 w 93"/>
                  <a:gd name="T7" fmla="*/ 12 h 216"/>
                  <a:gd name="T8" fmla="*/ 24 w 93"/>
                  <a:gd name="T9" fmla="*/ 8 h 216"/>
                  <a:gd name="T10" fmla="*/ 22 w 93"/>
                  <a:gd name="T11" fmla="*/ 4 h 216"/>
                  <a:gd name="T12" fmla="*/ 18 w 93"/>
                  <a:gd name="T13" fmla="*/ 1 h 216"/>
                  <a:gd name="T14" fmla="*/ 14 w 93"/>
                  <a:gd name="T15" fmla="*/ 0 h 216"/>
                  <a:gd name="T16" fmla="*/ 8 w 93"/>
                  <a:gd name="T17" fmla="*/ 1 h 216"/>
                  <a:gd name="T18" fmla="*/ 3 w 93"/>
                  <a:gd name="T19" fmla="*/ 4 h 216"/>
                  <a:gd name="T20" fmla="*/ 0 w 93"/>
                  <a:gd name="T21" fmla="*/ 8 h 216"/>
                  <a:gd name="T22" fmla="*/ 0 w 93"/>
                  <a:gd name="T23" fmla="*/ 12 h 216"/>
                  <a:gd name="T24" fmla="*/ 1 w 93"/>
                  <a:gd name="T25" fmla="*/ 17 h 216"/>
                  <a:gd name="T26" fmla="*/ 3 w 93"/>
                  <a:gd name="T27" fmla="*/ 21 h 216"/>
                  <a:gd name="T28" fmla="*/ 6 w 93"/>
                  <a:gd name="T29" fmla="*/ 25 h 216"/>
                  <a:gd name="T30" fmla="*/ 8 w 93"/>
                  <a:gd name="T31" fmla="*/ 27 h 216"/>
                  <a:gd name="T32" fmla="*/ 10 w 93"/>
                  <a:gd name="T33" fmla="*/ 27 h 216"/>
                  <a:gd name="T34" fmla="*/ 11 w 93"/>
                  <a:gd name="T35" fmla="*/ 29 h 216"/>
                  <a:gd name="T36" fmla="*/ 15 w 93"/>
                  <a:gd name="T37" fmla="*/ 36 h 216"/>
                  <a:gd name="T38" fmla="*/ 19 w 93"/>
                  <a:gd name="T39" fmla="*/ 44 h 216"/>
                  <a:gd name="T40" fmla="*/ 20 w 93"/>
                  <a:gd name="T41" fmla="*/ 52 h 216"/>
                  <a:gd name="T42" fmla="*/ 20 w 93"/>
                  <a:gd name="T43" fmla="*/ 60 h 216"/>
                  <a:gd name="T44" fmla="*/ 18 w 93"/>
                  <a:gd name="T45" fmla="*/ 70 h 216"/>
                  <a:gd name="T46" fmla="*/ 18 w 93"/>
                  <a:gd name="T47" fmla="*/ 79 h 216"/>
                  <a:gd name="T48" fmla="*/ 20 w 93"/>
                  <a:gd name="T49" fmla="*/ 85 h 216"/>
                  <a:gd name="T50" fmla="*/ 22 w 93"/>
                  <a:gd name="T51" fmla="*/ 86 h 216"/>
                  <a:gd name="T52" fmla="*/ 24 w 93"/>
                  <a:gd name="T53" fmla="*/ 87 h 216"/>
                  <a:gd name="T54" fmla="*/ 28 w 93"/>
                  <a:gd name="T55" fmla="*/ 87 h 216"/>
                  <a:gd name="T56" fmla="*/ 31 w 93"/>
                  <a:gd name="T57" fmla="*/ 85 h 216"/>
                  <a:gd name="T58" fmla="*/ 33 w 93"/>
                  <a:gd name="T59" fmla="*/ 82 h 216"/>
                  <a:gd name="T60" fmla="*/ 35 w 93"/>
                  <a:gd name="T61" fmla="*/ 76 h 216"/>
                  <a:gd name="T62" fmla="*/ 35 w 93"/>
                  <a:gd name="T63" fmla="*/ 70 h 216"/>
                  <a:gd name="T64" fmla="*/ 33 w 93"/>
                  <a:gd name="T65" fmla="*/ 60 h 216"/>
                  <a:gd name="T66" fmla="*/ 29 w 93"/>
                  <a:gd name="T67" fmla="*/ 45 h 216"/>
                  <a:gd name="T68" fmla="*/ 26 w 93"/>
                  <a:gd name="T69" fmla="*/ 37 h 216"/>
                  <a:gd name="T70" fmla="*/ 25 w 93"/>
                  <a:gd name="T71" fmla="*/ 30 h 216"/>
                  <a:gd name="T72" fmla="*/ 26 w 93"/>
                  <a:gd name="T73" fmla="*/ 20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3" h="216">
                    <a:moveTo>
                      <a:pt x="68" y="50"/>
                    </a:moveTo>
                    <a:lnTo>
                      <a:pt x="68" y="46"/>
                    </a:lnTo>
                    <a:lnTo>
                      <a:pt x="68" y="40"/>
                    </a:lnTo>
                    <a:lnTo>
                      <a:pt x="65" y="30"/>
                    </a:lnTo>
                    <a:lnTo>
                      <a:pt x="63" y="19"/>
                    </a:lnTo>
                    <a:lnTo>
                      <a:pt x="58" y="9"/>
                    </a:lnTo>
                    <a:lnTo>
                      <a:pt x="49" y="3"/>
                    </a:lnTo>
                    <a:lnTo>
                      <a:pt x="37" y="0"/>
                    </a:lnTo>
                    <a:lnTo>
                      <a:pt x="22" y="2"/>
                    </a:lnTo>
                    <a:lnTo>
                      <a:pt x="8" y="9"/>
                    </a:lnTo>
                    <a:lnTo>
                      <a:pt x="1" y="20"/>
                    </a:lnTo>
                    <a:lnTo>
                      <a:pt x="0" y="31"/>
                    </a:lnTo>
                    <a:lnTo>
                      <a:pt x="3" y="43"/>
                    </a:lnTo>
                    <a:lnTo>
                      <a:pt x="8" y="53"/>
                    </a:lnTo>
                    <a:lnTo>
                      <a:pt x="15" y="62"/>
                    </a:lnTo>
                    <a:lnTo>
                      <a:pt x="21" y="66"/>
                    </a:lnTo>
                    <a:lnTo>
                      <a:pt x="26" y="66"/>
                    </a:lnTo>
                    <a:lnTo>
                      <a:pt x="30" y="73"/>
                    </a:lnTo>
                    <a:lnTo>
                      <a:pt x="40" y="89"/>
                    </a:lnTo>
                    <a:lnTo>
                      <a:pt x="50" y="110"/>
                    </a:lnTo>
                    <a:lnTo>
                      <a:pt x="54" y="129"/>
                    </a:lnTo>
                    <a:lnTo>
                      <a:pt x="52" y="150"/>
                    </a:lnTo>
                    <a:lnTo>
                      <a:pt x="49" y="174"/>
                    </a:lnTo>
                    <a:lnTo>
                      <a:pt x="47" y="196"/>
                    </a:lnTo>
                    <a:lnTo>
                      <a:pt x="52" y="210"/>
                    </a:lnTo>
                    <a:lnTo>
                      <a:pt x="59" y="213"/>
                    </a:lnTo>
                    <a:lnTo>
                      <a:pt x="65" y="216"/>
                    </a:lnTo>
                    <a:lnTo>
                      <a:pt x="74" y="215"/>
                    </a:lnTo>
                    <a:lnTo>
                      <a:pt x="82" y="210"/>
                    </a:lnTo>
                    <a:lnTo>
                      <a:pt x="88" y="203"/>
                    </a:lnTo>
                    <a:lnTo>
                      <a:pt x="92" y="189"/>
                    </a:lnTo>
                    <a:lnTo>
                      <a:pt x="93" y="173"/>
                    </a:lnTo>
                    <a:lnTo>
                      <a:pt x="88" y="150"/>
                    </a:lnTo>
                    <a:lnTo>
                      <a:pt x="77" y="112"/>
                    </a:lnTo>
                    <a:lnTo>
                      <a:pt x="70" y="91"/>
                    </a:lnTo>
                    <a:lnTo>
                      <a:pt x="66" y="75"/>
                    </a:lnTo>
                    <a:lnTo>
                      <a:pt x="68"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2" name="Freeform 224"/>
              <p:cNvSpPr>
                <a:spLocks/>
              </p:cNvSpPr>
              <p:nvPr/>
            </p:nvSpPr>
            <p:spPr bwMode="gray">
              <a:xfrm>
                <a:off x="3442" y="2330"/>
                <a:ext cx="515" cy="480"/>
              </a:xfrm>
              <a:custGeom>
                <a:avLst/>
                <a:gdLst>
                  <a:gd name="T0" fmla="*/ 515 w 1304"/>
                  <a:gd name="T1" fmla="*/ 2 h 1214"/>
                  <a:gd name="T2" fmla="*/ 515 w 1304"/>
                  <a:gd name="T3" fmla="*/ 13 h 1214"/>
                  <a:gd name="T4" fmla="*/ 515 w 1304"/>
                  <a:gd name="T5" fmla="*/ 34 h 1214"/>
                  <a:gd name="T6" fmla="*/ 512 w 1304"/>
                  <a:gd name="T7" fmla="*/ 64 h 1214"/>
                  <a:gd name="T8" fmla="*/ 507 w 1304"/>
                  <a:gd name="T9" fmla="*/ 100 h 1214"/>
                  <a:gd name="T10" fmla="*/ 500 w 1304"/>
                  <a:gd name="T11" fmla="*/ 142 h 1214"/>
                  <a:gd name="T12" fmla="*/ 488 w 1304"/>
                  <a:gd name="T13" fmla="*/ 187 h 1214"/>
                  <a:gd name="T14" fmla="*/ 470 w 1304"/>
                  <a:gd name="T15" fmla="*/ 234 h 1214"/>
                  <a:gd name="T16" fmla="*/ 447 w 1304"/>
                  <a:gd name="T17" fmla="*/ 281 h 1214"/>
                  <a:gd name="T18" fmla="*/ 418 w 1304"/>
                  <a:gd name="T19" fmla="*/ 326 h 1214"/>
                  <a:gd name="T20" fmla="*/ 380 w 1304"/>
                  <a:gd name="T21" fmla="*/ 369 h 1214"/>
                  <a:gd name="T22" fmla="*/ 335 w 1304"/>
                  <a:gd name="T23" fmla="*/ 406 h 1214"/>
                  <a:gd name="T24" fmla="*/ 279 w 1304"/>
                  <a:gd name="T25" fmla="*/ 438 h 1214"/>
                  <a:gd name="T26" fmla="*/ 214 w 1304"/>
                  <a:gd name="T27" fmla="*/ 461 h 1214"/>
                  <a:gd name="T28" fmla="*/ 137 w 1304"/>
                  <a:gd name="T29" fmla="*/ 475 h 1214"/>
                  <a:gd name="T30" fmla="*/ 49 w 1304"/>
                  <a:gd name="T31" fmla="*/ 477 h 1214"/>
                  <a:gd name="T32" fmla="*/ 2 w 1304"/>
                  <a:gd name="T33" fmla="*/ 474 h 1214"/>
                  <a:gd name="T34" fmla="*/ 13 w 1304"/>
                  <a:gd name="T35" fmla="*/ 476 h 1214"/>
                  <a:gd name="T36" fmla="*/ 35 w 1304"/>
                  <a:gd name="T37" fmla="*/ 478 h 1214"/>
                  <a:gd name="T38" fmla="*/ 65 w 1304"/>
                  <a:gd name="T39" fmla="*/ 480 h 1214"/>
                  <a:gd name="T40" fmla="*/ 102 w 1304"/>
                  <a:gd name="T41" fmla="*/ 480 h 1214"/>
                  <a:gd name="T42" fmla="*/ 145 w 1304"/>
                  <a:gd name="T43" fmla="*/ 477 h 1214"/>
                  <a:gd name="T44" fmla="*/ 191 w 1304"/>
                  <a:gd name="T45" fmla="*/ 471 h 1214"/>
                  <a:gd name="T46" fmla="*/ 239 w 1304"/>
                  <a:gd name="T47" fmla="*/ 459 h 1214"/>
                  <a:gd name="T48" fmla="*/ 288 w 1304"/>
                  <a:gd name="T49" fmla="*/ 441 h 1214"/>
                  <a:gd name="T50" fmla="*/ 336 w 1304"/>
                  <a:gd name="T51" fmla="*/ 416 h 1214"/>
                  <a:gd name="T52" fmla="*/ 382 w 1304"/>
                  <a:gd name="T53" fmla="*/ 383 h 1214"/>
                  <a:gd name="T54" fmla="*/ 423 w 1304"/>
                  <a:gd name="T55" fmla="*/ 340 h 1214"/>
                  <a:gd name="T56" fmla="*/ 459 w 1304"/>
                  <a:gd name="T57" fmla="*/ 287 h 1214"/>
                  <a:gd name="T58" fmla="*/ 487 w 1304"/>
                  <a:gd name="T59" fmla="*/ 221 h 1214"/>
                  <a:gd name="T60" fmla="*/ 506 w 1304"/>
                  <a:gd name="T61" fmla="*/ 144 h 1214"/>
                  <a:gd name="T62" fmla="*/ 515 w 1304"/>
                  <a:gd name="T63" fmla="*/ 51 h 121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304" h="1214">
                    <a:moveTo>
                      <a:pt x="1304" y="0"/>
                    </a:moveTo>
                    <a:lnTo>
                      <a:pt x="1304" y="4"/>
                    </a:lnTo>
                    <a:lnTo>
                      <a:pt x="1304" y="15"/>
                    </a:lnTo>
                    <a:lnTo>
                      <a:pt x="1304" y="33"/>
                    </a:lnTo>
                    <a:lnTo>
                      <a:pt x="1304" y="57"/>
                    </a:lnTo>
                    <a:lnTo>
                      <a:pt x="1303" y="87"/>
                    </a:lnTo>
                    <a:lnTo>
                      <a:pt x="1300" y="122"/>
                    </a:lnTo>
                    <a:lnTo>
                      <a:pt x="1297" y="163"/>
                    </a:lnTo>
                    <a:lnTo>
                      <a:pt x="1292" y="206"/>
                    </a:lnTo>
                    <a:lnTo>
                      <a:pt x="1285" y="254"/>
                    </a:lnTo>
                    <a:lnTo>
                      <a:pt x="1276" y="306"/>
                    </a:lnTo>
                    <a:lnTo>
                      <a:pt x="1266" y="359"/>
                    </a:lnTo>
                    <a:lnTo>
                      <a:pt x="1251" y="416"/>
                    </a:lnTo>
                    <a:lnTo>
                      <a:pt x="1235" y="473"/>
                    </a:lnTo>
                    <a:lnTo>
                      <a:pt x="1215" y="532"/>
                    </a:lnTo>
                    <a:lnTo>
                      <a:pt x="1191" y="592"/>
                    </a:lnTo>
                    <a:lnTo>
                      <a:pt x="1164" y="651"/>
                    </a:lnTo>
                    <a:lnTo>
                      <a:pt x="1133" y="710"/>
                    </a:lnTo>
                    <a:lnTo>
                      <a:pt x="1097" y="768"/>
                    </a:lnTo>
                    <a:lnTo>
                      <a:pt x="1058" y="825"/>
                    </a:lnTo>
                    <a:lnTo>
                      <a:pt x="1013" y="880"/>
                    </a:lnTo>
                    <a:lnTo>
                      <a:pt x="963" y="932"/>
                    </a:lnTo>
                    <a:lnTo>
                      <a:pt x="908" y="981"/>
                    </a:lnTo>
                    <a:lnTo>
                      <a:pt x="848" y="1027"/>
                    </a:lnTo>
                    <a:lnTo>
                      <a:pt x="780" y="1070"/>
                    </a:lnTo>
                    <a:lnTo>
                      <a:pt x="707" y="1107"/>
                    </a:lnTo>
                    <a:lnTo>
                      <a:pt x="628" y="1138"/>
                    </a:lnTo>
                    <a:lnTo>
                      <a:pt x="542" y="1166"/>
                    </a:lnTo>
                    <a:lnTo>
                      <a:pt x="448" y="1187"/>
                    </a:lnTo>
                    <a:lnTo>
                      <a:pt x="348" y="1201"/>
                    </a:lnTo>
                    <a:lnTo>
                      <a:pt x="240" y="1207"/>
                    </a:lnTo>
                    <a:lnTo>
                      <a:pt x="124" y="1207"/>
                    </a:lnTo>
                    <a:lnTo>
                      <a:pt x="0" y="1199"/>
                    </a:lnTo>
                    <a:lnTo>
                      <a:pt x="4" y="1200"/>
                    </a:lnTo>
                    <a:lnTo>
                      <a:pt x="15" y="1201"/>
                    </a:lnTo>
                    <a:lnTo>
                      <a:pt x="32" y="1203"/>
                    </a:lnTo>
                    <a:lnTo>
                      <a:pt x="57" y="1206"/>
                    </a:lnTo>
                    <a:lnTo>
                      <a:pt x="88" y="1209"/>
                    </a:lnTo>
                    <a:lnTo>
                      <a:pt x="124" y="1212"/>
                    </a:lnTo>
                    <a:lnTo>
                      <a:pt x="164" y="1214"/>
                    </a:lnTo>
                    <a:lnTo>
                      <a:pt x="209" y="1214"/>
                    </a:lnTo>
                    <a:lnTo>
                      <a:pt x="258" y="1214"/>
                    </a:lnTo>
                    <a:lnTo>
                      <a:pt x="311" y="1212"/>
                    </a:lnTo>
                    <a:lnTo>
                      <a:pt x="366" y="1207"/>
                    </a:lnTo>
                    <a:lnTo>
                      <a:pt x="423" y="1200"/>
                    </a:lnTo>
                    <a:lnTo>
                      <a:pt x="483" y="1190"/>
                    </a:lnTo>
                    <a:lnTo>
                      <a:pt x="544" y="1177"/>
                    </a:lnTo>
                    <a:lnTo>
                      <a:pt x="605" y="1160"/>
                    </a:lnTo>
                    <a:lnTo>
                      <a:pt x="667" y="1141"/>
                    </a:lnTo>
                    <a:lnTo>
                      <a:pt x="730" y="1116"/>
                    </a:lnTo>
                    <a:lnTo>
                      <a:pt x="791" y="1087"/>
                    </a:lnTo>
                    <a:lnTo>
                      <a:pt x="851" y="1052"/>
                    </a:lnTo>
                    <a:lnTo>
                      <a:pt x="910" y="1013"/>
                    </a:lnTo>
                    <a:lnTo>
                      <a:pt x="966" y="968"/>
                    </a:lnTo>
                    <a:lnTo>
                      <a:pt x="1020" y="917"/>
                    </a:lnTo>
                    <a:lnTo>
                      <a:pt x="1071" y="860"/>
                    </a:lnTo>
                    <a:lnTo>
                      <a:pt x="1118" y="796"/>
                    </a:lnTo>
                    <a:lnTo>
                      <a:pt x="1161" y="725"/>
                    </a:lnTo>
                    <a:lnTo>
                      <a:pt x="1199" y="646"/>
                    </a:lnTo>
                    <a:lnTo>
                      <a:pt x="1233" y="560"/>
                    </a:lnTo>
                    <a:lnTo>
                      <a:pt x="1260" y="466"/>
                    </a:lnTo>
                    <a:lnTo>
                      <a:pt x="1281" y="364"/>
                    </a:lnTo>
                    <a:lnTo>
                      <a:pt x="1296" y="251"/>
                    </a:lnTo>
                    <a:lnTo>
                      <a:pt x="1304" y="130"/>
                    </a:lnTo>
                    <a:lnTo>
                      <a:pt x="130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3" name="Freeform 225"/>
              <p:cNvSpPr>
                <a:spLocks/>
              </p:cNvSpPr>
              <p:nvPr/>
            </p:nvSpPr>
            <p:spPr bwMode="gray">
              <a:xfrm>
                <a:off x="3118" y="2003"/>
                <a:ext cx="232" cy="467"/>
              </a:xfrm>
              <a:custGeom>
                <a:avLst/>
                <a:gdLst>
                  <a:gd name="T0" fmla="*/ 232 w 593"/>
                  <a:gd name="T1" fmla="*/ 0 h 1177"/>
                  <a:gd name="T2" fmla="*/ 229 w 593"/>
                  <a:gd name="T3" fmla="*/ 2 h 1177"/>
                  <a:gd name="T4" fmla="*/ 221 w 593"/>
                  <a:gd name="T5" fmla="*/ 6 h 1177"/>
                  <a:gd name="T6" fmla="*/ 208 w 593"/>
                  <a:gd name="T7" fmla="*/ 14 h 1177"/>
                  <a:gd name="T8" fmla="*/ 191 w 593"/>
                  <a:gd name="T9" fmla="*/ 25 h 1177"/>
                  <a:gd name="T10" fmla="*/ 171 w 593"/>
                  <a:gd name="T11" fmla="*/ 40 h 1177"/>
                  <a:gd name="T12" fmla="*/ 150 w 593"/>
                  <a:gd name="T13" fmla="*/ 59 h 1177"/>
                  <a:gd name="T14" fmla="*/ 127 w 593"/>
                  <a:gd name="T15" fmla="*/ 81 h 1177"/>
                  <a:gd name="T16" fmla="*/ 104 w 593"/>
                  <a:gd name="T17" fmla="*/ 107 h 1177"/>
                  <a:gd name="T18" fmla="*/ 81 w 593"/>
                  <a:gd name="T19" fmla="*/ 137 h 1177"/>
                  <a:gd name="T20" fmla="*/ 59 w 593"/>
                  <a:gd name="T21" fmla="*/ 171 h 1177"/>
                  <a:gd name="T22" fmla="*/ 40 w 593"/>
                  <a:gd name="T23" fmla="*/ 209 h 1177"/>
                  <a:gd name="T24" fmla="*/ 23 w 593"/>
                  <a:gd name="T25" fmla="*/ 252 h 1177"/>
                  <a:gd name="T26" fmla="*/ 11 w 593"/>
                  <a:gd name="T27" fmla="*/ 299 h 1177"/>
                  <a:gd name="T28" fmla="*/ 3 w 593"/>
                  <a:gd name="T29" fmla="*/ 350 h 1177"/>
                  <a:gd name="T30" fmla="*/ 0 w 593"/>
                  <a:gd name="T31" fmla="*/ 407 h 1177"/>
                  <a:gd name="T32" fmla="*/ 4 w 593"/>
                  <a:gd name="T33" fmla="*/ 467 h 1177"/>
                  <a:gd name="T34" fmla="*/ 3 w 593"/>
                  <a:gd name="T35" fmla="*/ 464 h 1177"/>
                  <a:gd name="T36" fmla="*/ 3 w 593"/>
                  <a:gd name="T37" fmla="*/ 455 h 1177"/>
                  <a:gd name="T38" fmla="*/ 3 w 593"/>
                  <a:gd name="T39" fmla="*/ 440 h 1177"/>
                  <a:gd name="T40" fmla="*/ 4 w 593"/>
                  <a:gd name="T41" fmla="*/ 421 h 1177"/>
                  <a:gd name="T42" fmla="*/ 6 w 593"/>
                  <a:gd name="T43" fmla="*/ 396 h 1177"/>
                  <a:gd name="T44" fmla="*/ 9 w 593"/>
                  <a:gd name="T45" fmla="*/ 368 h 1177"/>
                  <a:gd name="T46" fmla="*/ 15 w 593"/>
                  <a:gd name="T47" fmla="*/ 337 h 1177"/>
                  <a:gd name="T48" fmla="*/ 23 w 593"/>
                  <a:gd name="T49" fmla="*/ 303 h 1177"/>
                  <a:gd name="T50" fmla="*/ 34 w 593"/>
                  <a:gd name="T51" fmla="*/ 267 h 1177"/>
                  <a:gd name="T52" fmla="*/ 49 w 593"/>
                  <a:gd name="T53" fmla="*/ 229 h 1177"/>
                  <a:gd name="T54" fmla="*/ 67 w 593"/>
                  <a:gd name="T55" fmla="*/ 190 h 1177"/>
                  <a:gd name="T56" fmla="*/ 89 w 593"/>
                  <a:gd name="T57" fmla="*/ 151 h 1177"/>
                  <a:gd name="T58" fmla="*/ 117 w 593"/>
                  <a:gd name="T59" fmla="*/ 112 h 1177"/>
                  <a:gd name="T60" fmla="*/ 149 w 593"/>
                  <a:gd name="T61" fmla="*/ 73 h 1177"/>
                  <a:gd name="T62" fmla="*/ 187 w 593"/>
                  <a:gd name="T63" fmla="*/ 36 h 1177"/>
                  <a:gd name="T64" fmla="*/ 232 w 593"/>
                  <a:gd name="T65" fmla="*/ 0 h 1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93" h="1177">
                    <a:moveTo>
                      <a:pt x="593" y="0"/>
                    </a:moveTo>
                    <a:lnTo>
                      <a:pt x="585" y="4"/>
                    </a:lnTo>
                    <a:lnTo>
                      <a:pt x="564" y="15"/>
                    </a:lnTo>
                    <a:lnTo>
                      <a:pt x="531" y="36"/>
                    </a:lnTo>
                    <a:lnTo>
                      <a:pt x="488" y="64"/>
                    </a:lnTo>
                    <a:lnTo>
                      <a:pt x="438" y="102"/>
                    </a:lnTo>
                    <a:lnTo>
                      <a:pt x="383" y="148"/>
                    </a:lnTo>
                    <a:lnTo>
                      <a:pt x="325" y="205"/>
                    </a:lnTo>
                    <a:lnTo>
                      <a:pt x="266" y="270"/>
                    </a:lnTo>
                    <a:lnTo>
                      <a:pt x="207" y="346"/>
                    </a:lnTo>
                    <a:lnTo>
                      <a:pt x="152" y="432"/>
                    </a:lnTo>
                    <a:lnTo>
                      <a:pt x="103" y="528"/>
                    </a:lnTo>
                    <a:lnTo>
                      <a:pt x="60" y="635"/>
                    </a:lnTo>
                    <a:lnTo>
                      <a:pt x="28" y="754"/>
                    </a:lnTo>
                    <a:lnTo>
                      <a:pt x="7" y="883"/>
                    </a:lnTo>
                    <a:lnTo>
                      <a:pt x="0" y="1025"/>
                    </a:lnTo>
                    <a:lnTo>
                      <a:pt x="9" y="1177"/>
                    </a:lnTo>
                    <a:lnTo>
                      <a:pt x="8" y="1170"/>
                    </a:lnTo>
                    <a:lnTo>
                      <a:pt x="8" y="1146"/>
                    </a:lnTo>
                    <a:lnTo>
                      <a:pt x="8" y="1109"/>
                    </a:lnTo>
                    <a:lnTo>
                      <a:pt x="9" y="1060"/>
                    </a:lnTo>
                    <a:lnTo>
                      <a:pt x="15" y="998"/>
                    </a:lnTo>
                    <a:lnTo>
                      <a:pt x="23" y="928"/>
                    </a:lnTo>
                    <a:lnTo>
                      <a:pt x="38" y="849"/>
                    </a:lnTo>
                    <a:lnTo>
                      <a:pt x="58" y="764"/>
                    </a:lnTo>
                    <a:lnTo>
                      <a:pt x="87" y="673"/>
                    </a:lnTo>
                    <a:lnTo>
                      <a:pt x="124" y="577"/>
                    </a:lnTo>
                    <a:lnTo>
                      <a:pt x="171" y="480"/>
                    </a:lnTo>
                    <a:lnTo>
                      <a:pt x="228" y="381"/>
                    </a:lnTo>
                    <a:lnTo>
                      <a:pt x="298" y="282"/>
                    </a:lnTo>
                    <a:lnTo>
                      <a:pt x="382" y="184"/>
                    </a:lnTo>
                    <a:lnTo>
                      <a:pt x="479" y="90"/>
                    </a:lnTo>
                    <a:lnTo>
                      <a:pt x="59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4" name="Freeform 226"/>
              <p:cNvSpPr>
                <a:spLocks/>
              </p:cNvSpPr>
              <p:nvPr/>
            </p:nvSpPr>
            <p:spPr bwMode="gray">
              <a:xfrm>
                <a:off x="3075" y="2374"/>
                <a:ext cx="402" cy="397"/>
              </a:xfrm>
              <a:custGeom>
                <a:avLst/>
                <a:gdLst>
                  <a:gd name="T0" fmla="*/ 400 w 1020"/>
                  <a:gd name="T1" fmla="*/ 396 h 1009"/>
                  <a:gd name="T2" fmla="*/ 391 w 1020"/>
                  <a:gd name="T3" fmla="*/ 397 h 1009"/>
                  <a:gd name="T4" fmla="*/ 375 w 1020"/>
                  <a:gd name="T5" fmla="*/ 397 h 1009"/>
                  <a:gd name="T6" fmla="*/ 352 w 1020"/>
                  <a:gd name="T7" fmla="*/ 396 h 1009"/>
                  <a:gd name="T8" fmla="*/ 323 w 1020"/>
                  <a:gd name="T9" fmla="*/ 394 h 1009"/>
                  <a:gd name="T10" fmla="*/ 290 w 1020"/>
                  <a:gd name="T11" fmla="*/ 390 h 1009"/>
                  <a:gd name="T12" fmla="*/ 254 w 1020"/>
                  <a:gd name="T13" fmla="*/ 382 h 1009"/>
                  <a:gd name="T14" fmla="*/ 217 w 1020"/>
                  <a:gd name="T15" fmla="*/ 370 h 1009"/>
                  <a:gd name="T16" fmla="*/ 179 w 1020"/>
                  <a:gd name="T17" fmla="*/ 353 h 1009"/>
                  <a:gd name="T18" fmla="*/ 141 w 1020"/>
                  <a:gd name="T19" fmla="*/ 331 h 1009"/>
                  <a:gd name="T20" fmla="*/ 106 w 1020"/>
                  <a:gd name="T21" fmla="*/ 303 h 1009"/>
                  <a:gd name="T22" fmla="*/ 74 w 1020"/>
                  <a:gd name="T23" fmla="*/ 267 h 1009"/>
                  <a:gd name="T24" fmla="*/ 46 w 1020"/>
                  <a:gd name="T25" fmla="*/ 224 h 1009"/>
                  <a:gd name="T26" fmla="*/ 24 w 1020"/>
                  <a:gd name="T27" fmla="*/ 172 h 1009"/>
                  <a:gd name="T28" fmla="*/ 8 w 1020"/>
                  <a:gd name="T29" fmla="*/ 111 h 1009"/>
                  <a:gd name="T30" fmla="*/ 0 w 1020"/>
                  <a:gd name="T31" fmla="*/ 39 h 1009"/>
                  <a:gd name="T32" fmla="*/ 0 w 1020"/>
                  <a:gd name="T33" fmla="*/ 1 h 1009"/>
                  <a:gd name="T34" fmla="*/ 0 w 1020"/>
                  <a:gd name="T35" fmla="*/ 9 h 1009"/>
                  <a:gd name="T36" fmla="*/ 0 w 1020"/>
                  <a:gd name="T37" fmla="*/ 25 h 1009"/>
                  <a:gd name="T38" fmla="*/ 2 w 1020"/>
                  <a:gd name="T39" fmla="*/ 47 h 1009"/>
                  <a:gd name="T40" fmla="*/ 6 w 1020"/>
                  <a:gd name="T41" fmla="*/ 74 h 1009"/>
                  <a:gd name="T42" fmla="*/ 12 w 1020"/>
                  <a:gd name="T43" fmla="*/ 105 h 1009"/>
                  <a:gd name="T44" fmla="*/ 21 w 1020"/>
                  <a:gd name="T45" fmla="*/ 139 h 1009"/>
                  <a:gd name="T46" fmla="*/ 34 w 1020"/>
                  <a:gd name="T47" fmla="*/ 175 h 1009"/>
                  <a:gd name="T48" fmla="*/ 52 w 1020"/>
                  <a:gd name="T49" fmla="*/ 212 h 1009"/>
                  <a:gd name="T50" fmla="*/ 75 w 1020"/>
                  <a:gd name="T51" fmla="*/ 248 h 1009"/>
                  <a:gd name="T52" fmla="*/ 105 w 1020"/>
                  <a:gd name="T53" fmla="*/ 282 h 1009"/>
                  <a:gd name="T54" fmla="*/ 140 w 1020"/>
                  <a:gd name="T55" fmla="*/ 314 h 1009"/>
                  <a:gd name="T56" fmla="*/ 183 w 1020"/>
                  <a:gd name="T57" fmla="*/ 342 h 1009"/>
                  <a:gd name="T58" fmla="*/ 235 w 1020"/>
                  <a:gd name="T59" fmla="*/ 366 h 1009"/>
                  <a:gd name="T60" fmla="*/ 294 w 1020"/>
                  <a:gd name="T61" fmla="*/ 384 h 1009"/>
                  <a:gd name="T62" fmla="*/ 364 w 1020"/>
                  <a:gd name="T63" fmla="*/ 394 h 10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0" h="1009">
                    <a:moveTo>
                      <a:pt x="1020" y="1006"/>
                    </a:moveTo>
                    <a:lnTo>
                      <a:pt x="1016" y="1006"/>
                    </a:lnTo>
                    <a:lnTo>
                      <a:pt x="1008" y="1007"/>
                    </a:lnTo>
                    <a:lnTo>
                      <a:pt x="993" y="1009"/>
                    </a:lnTo>
                    <a:lnTo>
                      <a:pt x="975" y="1009"/>
                    </a:lnTo>
                    <a:lnTo>
                      <a:pt x="952" y="1009"/>
                    </a:lnTo>
                    <a:lnTo>
                      <a:pt x="924" y="1009"/>
                    </a:lnTo>
                    <a:lnTo>
                      <a:pt x="892" y="1007"/>
                    </a:lnTo>
                    <a:lnTo>
                      <a:pt x="857" y="1005"/>
                    </a:lnTo>
                    <a:lnTo>
                      <a:pt x="820" y="1002"/>
                    </a:lnTo>
                    <a:lnTo>
                      <a:pt x="780" y="997"/>
                    </a:lnTo>
                    <a:lnTo>
                      <a:pt x="736" y="990"/>
                    </a:lnTo>
                    <a:lnTo>
                      <a:pt x="691" y="981"/>
                    </a:lnTo>
                    <a:lnTo>
                      <a:pt x="645" y="970"/>
                    </a:lnTo>
                    <a:lnTo>
                      <a:pt x="598" y="956"/>
                    </a:lnTo>
                    <a:lnTo>
                      <a:pt x="550" y="940"/>
                    </a:lnTo>
                    <a:lnTo>
                      <a:pt x="502" y="920"/>
                    </a:lnTo>
                    <a:lnTo>
                      <a:pt x="454" y="897"/>
                    </a:lnTo>
                    <a:lnTo>
                      <a:pt x="406" y="871"/>
                    </a:lnTo>
                    <a:lnTo>
                      <a:pt x="359" y="842"/>
                    </a:lnTo>
                    <a:lnTo>
                      <a:pt x="314" y="808"/>
                    </a:lnTo>
                    <a:lnTo>
                      <a:pt x="270" y="770"/>
                    </a:lnTo>
                    <a:lnTo>
                      <a:pt x="227" y="726"/>
                    </a:lnTo>
                    <a:lnTo>
                      <a:pt x="188" y="679"/>
                    </a:lnTo>
                    <a:lnTo>
                      <a:pt x="151" y="627"/>
                    </a:lnTo>
                    <a:lnTo>
                      <a:pt x="117" y="569"/>
                    </a:lnTo>
                    <a:lnTo>
                      <a:pt x="87" y="505"/>
                    </a:lnTo>
                    <a:lnTo>
                      <a:pt x="60" y="438"/>
                    </a:lnTo>
                    <a:lnTo>
                      <a:pt x="39" y="362"/>
                    </a:lnTo>
                    <a:lnTo>
                      <a:pt x="21" y="282"/>
                    </a:lnTo>
                    <a:lnTo>
                      <a:pt x="8" y="194"/>
                    </a:lnTo>
                    <a:lnTo>
                      <a:pt x="1" y="100"/>
                    </a:lnTo>
                    <a:lnTo>
                      <a:pt x="0" y="0"/>
                    </a:lnTo>
                    <a:lnTo>
                      <a:pt x="0" y="3"/>
                    </a:lnTo>
                    <a:lnTo>
                      <a:pt x="0" y="11"/>
                    </a:lnTo>
                    <a:lnTo>
                      <a:pt x="0" y="24"/>
                    </a:lnTo>
                    <a:lnTo>
                      <a:pt x="0" y="42"/>
                    </a:lnTo>
                    <a:lnTo>
                      <a:pt x="1" y="64"/>
                    </a:lnTo>
                    <a:lnTo>
                      <a:pt x="3" y="91"/>
                    </a:lnTo>
                    <a:lnTo>
                      <a:pt x="5" y="120"/>
                    </a:lnTo>
                    <a:lnTo>
                      <a:pt x="9" y="153"/>
                    </a:lnTo>
                    <a:lnTo>
                      <a:pt x="15" y="189"/>
                    </a:lnTo>
                    <a:lnTo>
                      <a:pt x="21" y="227"/>
                    </a:lnTo>
                    <a:lnTo>
                      <a:pt x="30" y="267"/>
                    </a:lnTo>
                    <a:lnTo>
                      <a:pt x="41" y="310"/>
                    </a:lnTo>
                    <a:lnTo>
                      <a:pt x="54" y="354"/>
                    </a:lnTo>
                    <a:lnTo>
                      <a:pt x="69" y="400"/>
                    </a:lnTo>
                    <a:lnTo>
                      <a:pt x="87" y="445"/>
                    </a:lnTo>
                    <a:lnTo>
                      <a:pt x="108" y="491"/>
                    </a:lnTo>
                    <a:lnTo>
                      <a:pt x="132" y="538"/>
                    </a:lnTo>
                    <a:lnTo>
                      <a:pt x="160" y="584"/>
                    </a:lnTo>
                    <a:lnTo>
                      <a:pt x="191" y="630"/>
                    </a:lnTo>
                    <a:lnTo>
                      <a:pt x="226" y="675"/>
                    </a:lnTo>
                    <a:lnTo>
                      <a:pt x="266" y="717"/>
                    </a:lnTo>
                    <a:lnTo>
                      <a:pt x="308" y="759"/>
                    </a:lnTo>
                    <a:lnTo>
                      <a:pt x="356" y="799"/>
                    </a:lnTo>
                    <a:lnTo>
                      <a:pt x="409" y="836"/>
                    </a:lnTo>
                    <a:lnTo>
                      <a:pt x="465" y="870"/>
                    </a:lnTo>
                    <a:lnTo>
                      <a:pt x="527" y="902"/>
                    </a:lnTo>
                    <a:lnTo>
                      <a:pt x="595" y="930"/>
                    </a:lnTo>
                    <a:lnTo>
                      <a:pt x="668" y="954"/>
                    </a:lnTo>
                    <a:lnTo>
                      <a:pt x="747" y="975"/>
                    </a:lnTo>
                    <a:lnTo>
                      <a:pt x="832" y="990"/>
                    </a:lnTo>
                    <a:lnTo>
                      <a:pt x="923" y="1001"/>
                    </a:lnTo>
                    <a:lnTo>
                      <a:pt x="1020" y="100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5" name="Freeform 227"/>
              <p:cNvSpPr>
                <a:spLocks/>
              </p:cNvSpPr>
              <p:nvPr/>
            </p:nvSpPr>
            <p:spPr bwMode="gray">
              <a:xfrm>
                <a:off x="3341" y="2012"/>
                <a:ext cx="572" cy="362"/>
              </a:xfrm>
              <a:custGeom>
                <a:avLst/>
                <a:gdLst>
                  <a:gd name="T0" fmla="*/ 572 w 1442"/>
                  <a:gd name="T1" fmla="*/ 360 h 905"/>
                  <a:gd name="T2" fmla="*/ 572 w 1442"/>
                  <a:gd name="T3" fmla="*/ 340 h 905"/>
                  <a:gd name="T4" fmla="*/ 568 w 1442"/>
                  <a:gd name="T5" fmla="*/ 304 h 905"/>
                  <a:gd name="T6" fmla="*/ 559 w 1442"/>
                  <a:gd name="T7" fmla="*/ 259 h 905"/>
                  <a:gd name="T8" fmla="*/ 542 w 1442"/>
                  <a:gd name="T9" fmla="*/ 208 h 905"/>
                  <a:gd name="T10" fmla="*/ 513 w 1442"/>
                  <a:gd name="T11" fmla="*/ 156 h 905"/>
                  <a:gd name="T12" fmla="*/ 471 w 1442"/>
                  <a:gd name="T13" fmla="*/ 107 h 905"/>
                  <a:gd name="T14" fmla="*/ 411 w 1442"/>
                  <a:gd name="T15" fmla="*/ 67 h 905"/>
                  <a:gd name="T16" fmla="*/ 374 w 1442"/>
                  <a:gd name="T17" fmla="*/ 52 h 905"/>
                  <a:gd name="T18" fmla="*/ 369 w 1442"/>
                  <a:gd name="T19" fmla="*/ 50 h 905"/>
                  <a:gd name="T20" fmla="*/ 361 w 1442"/>
                  <a:gd name="T21" fmla="*/ 47 h 905"/>
                  <a:gd name="T22" fmla="*/ 349 w 1442"/>
                  <a:gd name="T23" fmla="*/ 42 h 905"/>
                  <a:gd name="T24" fmla="*/ 334 w 1442"/>
                  <a:gd name="T25" fmla="*/ 37 h 905"/>
                  <a:gd name="T26" fmla="*/ 316 w 1442"/>
                  <a:gd name="T27" fmla="*/ 32 h 905"/>
                  <a:gd name="T28" fmla="*/ 295 w 1442"/>
                  <a:gd name="T29" fmla="*/ 27 h 905"/>
                  <a:gd name="T30" fmla="*/ 271 w 1442"/>
                  <a:gd name="T31" fmla="*/ 22 h 905"/>
                  <a:gd name="T32" fmla="*/ 245 w 1442"/>
                  <a:gd name="T33" fmla="*/ 18 h 905"/>
                  <a:gd name="T34" fmla="*/ 217 w 1442"/>
                  <a:gd name="T35" fmla="*/ 16 h 905"/>
                  <a:gd name="T36" fmla="*/ 186 w 1442"/>
                  <a:gd name="T37" fmla="*/ 16 h 905"/>
                  <a:gd name="T38" fmla="*/ 155 w 1442"/>
                  <a:gd name="T39" fmla="*/ 18 h 905"/>
                  <a:gd name="T40" fmla="*/ 122 w 1442"/>
                  <a:gd name="T41" fmla="*/ 22 h 905"/>
                  <a:gd name="T42" fmla="*/ 88 w 1442"/>
                  <a:gd name="T43" fmla="*/ 30 h 905"/>
                  <a:gd name="T44" fmla="*/ 53 w 1442"/>
                  <a:gd name="T45" fmla="*/ 41 h 905"/>
                  <a:gd name="T46" fmla="*/ 18 w 1442"/>
                  <a:gd name="T47" fmla="*/ 56 h 905"/>
                  <a:gd name="T48" fmla="*/ 0 w 1442"/>
                  <a:gd name="T49" fmla="*/ 64 h 905"/>
                  <a:gd name="T50" fmla="*/ 3 w 1442"/>
                  <a:gd name="T51" fmla="*/ 62 h 905"/>
                  <a:gd name="T52" fmla="*/ 9 w 1442"/>
                  <a:gd name="T53" fmla="*/ 57 h 905"/>
                  <a:gd name="T54" fmla="*/ 17 w 1442"/>
                  <a:gd name="T55" fmla="*/ 51 h 905"/>
                  <a:gd name="T56" fmla="*/ 28 w 1442"/>
                  <a:gd name="T57" fmla="*/ 43 h 905"/>
                  <a:gd name="T58" fmla="*/ 42 w 1442"/>
                  <a:gd name="T59" fmla="*/ 35 h 905"/>
                  <a:gd name="T60" fmla="*/ 59 w 1442"/>
                  <a:gd name="T61" fmla="*/ 27 h 905"/>
                  <a:gd name="T62" fmla="*/ 79 w 1442"/>
                  <a:gd name="T63" fmla="*/ 18 h 905"/>
                  <a:gd name="T64" fmla="*/ 102 w 1442"/>
                  <a:gd name="T65" fmla="*/ 12 h 905"/>
                  <a:gd name="T66" fmla="*/ 128 w 1442"/>
                  <a:gd name="T67" fmla="*/ 6 h 905"/>
                  <a:gd name="T68" fmla="*/ 157 w 1442"/>
                  <a:gd name="T69" fmla="*/ 2 h 905"/>
                  <a:gd name="T70" fmla="*/ 190 w 1442"/>
                  <a:gd name="T71" fmla="*/ 0 h 905"/>
                  <a:gd name="T72" fmla="*/ 226 w 1442"/>
                  <a:gd name="T73" fmla="*/ 2 h 905"/>
                  <a:gd name="T74" fmla="*/ 265 w 1442"/>
                  <a:gd name="T75" fmla="*/ 6 h 905"/>
                  <a:gd name="T76" fmla="*/ 308 w 1442"/>
                  <a:gd name="T77" fmla="*/ 14 h 905"/>
                  <a:gd name="T78" fmla="*/ 354 w 1442"/>
                  <a:gd name="T79" fmla="*/ 27 h 905"/>
                  <a:gd name="T80" fmla="*/ 381 w 1442"/>
                  <a:gd name="T81" fmla="*/ 36 h 905"/>
                  <a:gd name="T82" fmla="*/ 397 w 1442"/>
                  <a:gd name="T83" fmla="*/ 42 h 905"/>
                  <a:gd name="T84" fmla="*/ 426 w 1442"/>
                  <a:gd name="T85" fmla="*/ 57 h 905"/>
                  <a:gd name="T86" fmla="*/ 461 w 1442"/>
                  <a:gd name="T87" fmla="*/ 82 h 905"/>
                  <a:gd name="T88" fmla="*/ 498 w 1442"/>
                  <a:gd name="T89" fmla="*/ 118 h 905"/>
                  <a:gd name="T90" fmla="*/ 533 w 1442"/>
                  <a:gd name="T91" fmla="*/ 168 h 905"/>
                  <a:gd name="T92" fmla="*/ 559 w 1442"/>
                  <a:gd name="T93" fmla="*/ 233 h 905"/>
                  <a:gd name="T94" fmla="*/ 572 w 1442"/>
                  <a:gd name="T95" fmla="*/ 314 h 90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42" h="905">
                    <a:moveTo>
                      <a:pt x="1442" y="905"/>
                    </a:moveTo>
                    <a:lnTo>
                      <a:pt x="1442" y="899"/>
                    </a:lnTo>
                    <a:lnTo>
                      <a:pt x="1442" y="879"/>
                    </a:lnTo>
                    <a:lnTo>
                      <a:pt x="1441" y="849"/>
                    </a:lnTo>
                    <a:lnTo>
                      <a:pt x="1439" y="809"/>
                    </a:lnTo>
                    <a:lnTo>
                      <a:pt x="1433" y="761"/>
                    </a:lnTo>
                    <a:lnTo>
                      <a:pt x="1424" y="708"/>
                    </a:lnTo>
                    <a:lnTo>
                      <a:pt x="1410" y="647"/>
                    </a:lnTo>
                    <a:lnTo>
                      <a:pt x="1392" y="584"/>
                    </a:lnTo>
                    <a:lnTo>
                      <a:pt x="1367" y="520"/>
                    </a:lnTo>
                    <a:lnTo>
                      <a:pt x="1334" y="454"/>
                    </a:lnTo>
                    <a:lnTo>
                      <a:pt x="1294" y="389"/>
                    </a:lnTo>
                    <a:lnTo>
                      <a:pt x="1244" y="327"/>
                    </a:lnTo>
                    <a:lnTo>
                      <a:pt x="1187" y="268"/>
                    </a:lnTo>
                    <a:lnTo>
                      <a:pt x="1117" y="215"/>
                    </a:lnTo>
                    <a:lnTo>
                      <a:pt x="1036" y="168"/>
                    </a:lnTo>
                    <a:lnTo>
                      <a:pt x="943" y="130"/>
                    </a:lnTo>
                    <a:lnTo>
                      <a:pt x="942" y="129"/>
                    </a:lnTo>
                    <a:lnTo>
                      <a:pt x="938" y="128"/>
                    </a:lnTo>
                    <a:lnTo>
                      <a:pt x="931" y="125"/>
                    </a:lnTo>
                    <a:lnTo>
                      <a:pt x="922" y="121"/>
                    </a:lnTo>
                    <a:lnTo>
                      <a:pt x="910" y="117"/>
                    </a:lnTo>
                    <a:lnTo>
                      <a:pt x="897" y="112"/>
                    </a:lnTo>
                    <a:lnTo>
                      <a:pt x="881" y="105"/>
                    </a:lnTo>
                    <a:lnTo>
                      <a:pt x="862" y="100"/>
                    </a:lnTo>
                    <a:lnTo>
                      <a:pt x="843" y="93"/>
                    </a:lnTo>
                    <a:lnTo>
                      <a:pt x="821" y="86"/>
                    </a:lnTo>
                    <a:lnTo>
                      <a:pt x="797" y="80"/>
                    </a:lnTo>
                    <a:lnTo>
                      <a:pt x="771" y="73"/>
                    </a:lnTo>
                    <a:lnTo>
                      <a:pt x="744" y="67"/>
                    </a:lnTo>
                    <a:lnTo>
                      <a:pt x="714" y="61"/>
                    </a:lnTo>
                    <a:lnTo>
                      <a:pt x="682" y="56"/>
                    </a:lnTo>
                    <a:lnTo>
                      <a:pt x="651" y="50"/>
                    </a:lnTo>
                    <a:lnTo>
                      <a:pt x="617" y="46"/>
                    </a:lnTo>
                    <a:lnTo>
                      <a:pt x="582" y="43"/>
                    </a:lnTo>
                    <a:lnTo>
                      <a:pt x="546" y="41"/>
                    </a:lnTo>
                    <a:lnTo>
                      <a:pt x="508" y="40"/>
                    </a:lnTo>
                    <a:lnTo>
                      <a:pt x="470" y="41"/>
                    </a:lnTo>
                    <a:lnTo>
                      <a:pt x="430" y="42"/>
                    </a:lnTo>
                    <a:lnTo>
                      <a:pt x="390" y="45"/>
                    </a:lnTo>
                    <a:lnTo>
                      <a:pt x="348" y="49"/>
                    </a:lnTo>
                    <a:lnTo>
                      <a:pt x="307" y="56"/>
                    </a:lnTo>
                    <a:lnTo>
                      <a:pt x="264" y="65"/>
                    </a:lnTo>
                    <a:lnTo>
                      <a:pt x="222" y="74"/>
                    </a:lnTo>
                    <a:lnTo>
                      <a:pt x="178" y="88"/>
                    </a:lnTo>
                    <a:lnTo>
                      <a:pt x="133" y="102"/>
                    </a:lnTo>
                    <a:lnTo>
                      <a:pt x="90" y="119"/>
                    </a:lnTo>
                    <a:lnTo>
                      <a:pt x="45" y="139"/>
                    </a:lnTo>
                    <a:lnTo>
                      <a:pt x="0" y="162"/>
                    </a:lnTo>
                    <a:lnTo>
                      <a:pt x="1" y="161"/>
                    </a:lnTo>
                    <a:lnTo>
                      <a:pt x="4" y="159"/>
                    </a:lnTo>
                    <a:lnTo>
                      <a:pt x="8" y="154"/>
                    </a:lnTo>
                    <a:lnTo>
                      <a:pt x="13" y="149"/>
                    </a:lnTo>
                    <a:lnTo>
                      <a:pt x="22" y="142"/>
                    </a:lnTo>
                    <a:lnTo>
                      <a:pt x="31" y="135"/>
                    </a:lnTo>
                    <a:lnTo>
                      <a:pt x="43" y="127"/>
                    </a:lnTo>
                    <a:lnTo>
                      <a:pt x="56" y="117"/>
                    </a:lnTo>
                    <a:lnTo>
                      <a:pt x="70" y="107"/>
                    </a:lnTo>
                    <a:lnTo>
                      <a:pt x="87" y="97"/>
                    </a:lnTo>
                    <a:lnTo>
                      <a:pt x="105" y="88"/>
                    </a:lnTo>
                    <a:lnTo>
                      <a:pt x="126" y="77"/>
                    </a:lnTo>
                    <a:lnTo>
                      <a:pt x="149" y="67"/>
                    </a:lnTo>
                    <a:lnTo>
                      <a:pt x="173" y="56"/>
                    </a:lnTo>
                    <a:lnTo>
                      <a:pt x="199" y="46"/>
                    </a:lnTo>
                    <a:lnTo>
                      <a:pt x="227" y="37"/>
                    </a:lnTo>
                    <a:lnTo>
                      <a:pt x="257" y="29"/>
                    </a:lnTo>
                    <a:lnTo>
                      <a:pt x="288" y="21"/>
                    </a:lnTo>
                    <a:lnTo>
                      <a:pt x="323" y="14"/>
                    </a:lnTo>
                    <a:lnTo>
                      <a:pt x="359" y="8"/>
                    </a:lnTo>
                    <a:lnTo>
                      <a:pt x="396" y="5"/>
                    </a:lnTo>
                    <a:lnTo>
                      <a:pt x="437" y="1"/>
                    </a:lnTo>
                    <a:lnTo>
                      <a:pt x="479" y="0"/>
                    </a:lnTo>
                    <a:lnTo>
                      <a:pt x="523" y="0"/>
                    </a:lnTo>
                    <a:lnTo>
                      <a:pt x="570" y="4"/>
                    </a:lnTo>
                    <a:lnTo>
                      <a:pt x="618" y="8"/>
                    </a:lnTo>
                    <a:lnTo>
                      <a:pt x="668" y="14"/>
                    </a:lnTo>
                    <a:lnTo>
                      <a:pt x="722" y="23"/>
                    </a:lnTo>
                    <a:lnTo>
                      <a:pt x="776" y="35"/>
                    </a:lnTo>
                    <a:lnTo>
                      <a:pt x="833" y="49"/>
                    </a:lnTo>
                    <a:lnTo>
                      <a:pt x="893" y="67"/>
                    </a:lnTo>
                    <a:lnTo>
                      <a:pt x="954" y="88"/>
                    </a:lnTo>
                    <a:lnTo>
                      <a:pt x="960" y="90"/>
                    </a:lnTo>
                    <a:lnTo>
                      <a:pt x="976" y="95"/>
                    </a:lnTo>
                    <a:lnTo>
                      <a:pt x="1002" y="106"/>
                    </a:lnTo>
                    <a:lnTo>
                      <a:pt x="1035" y="121"/>
                    </a:lnTo>
                    <a:lnTo>
                      <a:pt x="1074" y="143"/>
                    </a:lnTo>
                    <a:lnTo>
                      <a:pt x="1117" y="171"/>
                    </a:lnTo>
                    <a:lnTo>
                      <a:pt x="1163" y="204"/>
                    </a:lnTo>
                    <a:lnTo>
                      <a:pt x="1209" y="246"/>
                    </a:lnTo>
                    <a:lnTo>
                      <a:pt x="1256" y="296"/>
                    </a:lnTo>
                    <a:lnTo>
                      <a:pt x="1301" y="354"/>
                    </a:lnTo>
                    <a:lnTo>
                      <a:pt x="1343" y="420"/>
                    </a:lnTo>
                    <a:lnTo>
                      <a:pt x="1379" y="496"/>
                    </a:lnTo>
                    <a:lnTo>
                      <a:pt x="1409" y="582"/>
                    </a:lnTo>
                    <a:lnTo>
                      <a:pt x="1430" y="678"/>
                    </a:lnTo>
                    <a:lnTo>
                      <a:pt x="1442" y="786"/>
                    </a:lnTo>
                    <a:lnTo>
                      <a:pt x="1442" y="90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6" name="Freeform 228"/>
              <p:cNvSpPr>
                <a:spLocks/>
              </p:cNvSpPr>
              <p:nvPr/>
            </p:nvSpPr>
            <p:spPr bwMode="gray">
              <a:xfrm>
                <a:off x="3171" y="2099"/>
                <a:ext cx="218" cy="402"/>
              </a:xfrm>
              <a:custGeom>
                <a:avLst/>
                <a:gdLst>
                  <a:gd name="T0" fmla="*/ 218 w 553"/>
                  <a:gd name="T1" fmla="*/ 0 h 1005"/>
                  <a:gd name="T2" fmla="*/ 215 w 553"/>
                  <a:gd name="T3" fmla="*/ 1 h 1005"/>
                  <a:gd name="T4" fmla="*/ 206 w 553"/>
                  <a:gd name="T5" fmla="*/ 4 h 1005"/>
                  <a:gd name="T6" fmla="*/ 193 w 553"/>
                  <a:gd name="T7" fmla="*/ 10 h 1005"/>
                  <a:gd name="T8" fmla="*/ 176 w 553"/>
                  <a:gd name="T9" fmla="*/ 18 h 1005"/>
                  <a:gd name="T10" fmla="*/ 156 w 553"/>
                  <a:gd name="T11" fmla="*/ 29 h 1005"/>
                  <a:gd name="T12" fmla="*/ 134 w 553"/>
                  <a:gd name="T13" fmla="*/ 43 h 1005"/>
                  <a:gd name="T14" fmla="*/ 111 w 553"/>
                  <a:gd name="T15" fmla="*/ 60 h 1005"/>
                  <a:gd name="T16" fmla="*/ 88 w 553"/>
                  <a:gd name="T17" fmla="*/ 81 h 1005"/>
                  <a:gd name="T18" fmla="*/ 66 w 553"/>
                  <a:gd name="T19" fmla="*/ 106 h 1005"/>
                  <a:gd name="T20" fmla="*/ 45 w 553"/>
                  <a:gd name="T21" fmla="*/ 134 h 1005"/>
                  <a:gd name="T22" fmla="*/ 28 w 553"/>
                  <a:gd name="T23" fmla="*/ 167 h 1005"/>
                  <a:gd name="T24" fmla="*/ 13 w 553"/>
                  <a:gd name="T25" fmla="*/ 205 h 1005"/>
                  <a:gd name="T26" fmla="*/ 4 w 553"/>
                  <a:gd name="T27" fmla="*/ 246 h 1005"/>
                  <a:gd name="T28" fmla="*/ 0 w 553"/>
                  <a:gd name="T29" fmla="*/ 293 h 1005"/>
                  <a:gd name="T30" fmla="*/ 2 w 553"/>
                  <a:gd name="T31" fmla="*/ 345 h 1005"/>
                  <a:gd name="T32" fmla="*/ 11 w 553"/>
                  <a:gd name="T33" fmla="*/ 402 h 1005"/>
                  <a:gd name="T34" fmla="*/ 11 w 553"/>
                  <a:gd name="T35" fmla="*/ 399 h 1005"/>
                  <a:gd name="T36" fmla="*/ 10 w 553"/>
                  <a:gd name="T37" fmla="*/ 389 h 1005"/>
                  <a:gd name="T38" fmla="*/ 8 w 553"/>
                  <a:gd name="T39" fmla="*/ 375 h 1005"/>
                  <a:gd name="T40" fmla="*/ 7 w 553"/>
                  <a:gd name="T41" fmla="*/ 355 h 1005"/>
                  <a:gd name="T42" fmla="*/ 7 w 553"/>
                  <a:gd name="T43" fmla="*/ 332 h 1005"/>
                  <a:gd name="T44" fmla="*/ 8 w 553"/>
                  <a:gd name="T45" fmla="*/ 305 h 1005"/>
                  <a:gd name="T46" fmla="*/ 11 w 553"/>
                  <a:gd name="T47" fmla="*/ 276 h 1005"/>
                  <a:gd name="T48" fmla="*/ 17 w 553"/>
                  <a:gd name="T49" fmla="*/ 244 h 1005"/>
                  <a:gd name="T50" fmla="*/ 26 w 553"/>
                  <a:gd name="T51" fmla="*/ 212 h 1005"/>
                  <a:gd name="T52" fmla="*/ 38 w 553"/>
                  <a:gd name="T53" fmla="*/ 178 h 1005"/>
                  <a:gd name="T54" fmla="*/ 55 w 553"/>
                  <a:gd name="T55" fmla="*/ 144 h 1005"/>
                  <a:gd name="T56" fmla="*/ 76 w 553"/>
                  <a:gd name="T57" fmla="*/ 112 h 1005"/>
                  <a:gd name="T58" fmla="*/ 102 w 553"/>
                  <a:gd name="T59" fmla="*/ 80 h 1005"/>
                  <a:gd name="T60" fmla="*/ 134 w 553"/>
                  <a:gd name="T61" fmla="*/ 50 h 1005"/>
                  <a:gd name="T62" fmla="*/ 173 w 553"/>
                  <a:gd name="T63" fmla="*/ 24 h 1005"/>
                  <a:gd name="T64" fmla="*/ 218 w 553"/>
                  <a:gd name="T65" fmla="*/ 0 h 10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3" h="1005">
                    <a:moveTo>
                      <a:pt x="553" y="0"/>
                    </a:moveTo>
                    <a:lnTo>
                      <a:pt x="545" y="2"/>
                    </a:lnTo>
                    <a:lnTo>
                      <a:pt x="523" y="11"/>
                    </a:lnTo>
                    <a:lnTo>
                      <a:pt x="490" y="24"/>
                    </a:lnTo>
                    <a:lnTo>
                      <a:pt x="446" y="44"/>
                    </a:lnTo>
                    <a:lnTo>
                      <a:pt x="395" y="72"/>
                    </a:lnTo>
                    <a:lnTo>
                      <a:pt x="340" y="108"/>
                    </a:lnTo>
                    <a:lnTo>
                      <a:pt x="281" y="150"/>
                    </a:lnTo>
                    <a:lnTo>
                      <a:pt x="223" y="203"/>
                    </a:lnTo>
                    <a:lnTo>
                      <a:pt x="168" y="265"/>
                    </a:lnTo>
                    <a:lnTo>
                      <a:pt x="115" y="336"/>
                    </a:lnTo>
                    <a:lnTo>
                      <a:pt x="70" y="418"/>
                    </a:lnTo>
                    <a:lnTo>
                      <a:pt x="34" y="512"/>
                    </a:lnTo>
                    <a:lnTo>
                      <a:pt x="10" y="616"/>
                    </a:lnTo>
                    <a:lnTo>
                      <a:pt x="0" y="733"/>
                    </a:lnTo>
                    <a:lnTo>
                      <a:pt x="5" y="862"/>
                    </a:lnTo>
                    <a:lnTo>
                      <a:pt x="29" y="1005"/>
                    </a:lnTo>
                    <a:lnTo>
                      <a:pt x="28" y="997"/>
                    </a:lnTo>
                    <a:lnTo>
                      <a:pt x="25" y="973"/>
                    </a:lnTo>
                    <a:lnTo>
                      <a:pt x="20" y="937"/>
                    </a:lnTo>
                    <a:lnTo>
                      <a:pt x="18" y="888"/>
                    </a:lnTo>
                    <a:lnTo>
                      <a:pt x="17" y="830"/>
                    </a:lnTo>
                    <a:lnTo>
                      <a:pt x="20" y="763"/>
                    </a:lnTo>
                    <a:lnTo>
                      <a:pt x="29" y="689"/>
                    </a:lnTo>
                    <a:lnTo>
                      <a:pt x="43" y="611"/>
                    </a:lnTo>
                    <a:lnTo>
                      <a:pt x="66" y="529"/>
                    </a:lnTo>
                    <a:lnTo>
                      <a:pt x="97" y="445"/>
                    </a:lnTo>
                    <a:lnTo>
                      <a:pt x="139" y="361"/>
                    </a:lnTo>
                    <a:lnTo>
                      <a:pt x="193" y="279"/>
                    </a:lnTo>
                    <a:lnTo>
                      <a:pt x="259" y="199"/>
                    </a:lnTo>
                    <a:lnTo>
                      <a:pt x="341" y="126"/>
                    </a:lnTo>
                    <a:lnTo>
                      <a:pt x="438" y="59"/>
                    </a:lnTo>
                    <a:lnTo>
                      <a:pt x="55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7" name="Freeform 229"/>
              <p:cNvSpPr>
                <a:spLocks/>
              </p:cNvSpPr>
              <p:nvPr/>
            </p:nvSpPr>
            <p:spPr bwMode="gray">
              <a:xfrm>
                <a:off x="3201" y="2557"/>
                <a:ext cx="411" cy="197"/>
              </a:xfrm>
              <a:custGeom>
                <a:avLst/>
                <a:gdLst>
                  <a:gd name="T0" fmla="*/ 0 w 1028"/>
                  <a:gd name="T1" fmla="*/ 1 h 494"/>
                  <a:gd name="T2" fmla="*/ 2 w 1028"/>
                  <a:gd name="T3" fmla="*/ 7 h 494"/>
                  <a:gd name="T4" fmla="*/ 7 w 1028"/>
                  <a:gd name="T5" fmla="*/ 18 h 494"/>
                  <a:gd name="T6" fmla="*/ 14 w 1028"/>
                  <a:gd name="T7" fmla="*/ 32 h 494"/>
                  <a:gd name="T8" fmla="*/ 23 w 1028"/>
                  <a:gd name="T9" fmla="*/ 50 h 494"/>
                  <a:gd name="T10" fmla="*/ 36 w 1028"/>
                  <a:gd name="T11" fmla="*/ 70 h 494"/>
                  <a:gd name="T12" fmla="*/ 52 w 1028"/>
                  <a:gd name="T13" fmla="*/ 92 h 494"/>
                  <a:gd name="T14" fmla="*/ 71 w 1028"/>
                  <a:gd name="T15" fmla="*/ 113 h 494"/>
                  <a:gd name="T16" fmla="*/ 94 w 1028"/>
                  <a:gd name="T17" fmla="*/ 134 h 494"/>
                  <a:gd name="T18" fmla="*/ 122 w 1028"/>
                  <a:gd name="T19" fmla="*/ 153 h 494"/>
                  <a:gd name="T20" fmla="*/ 153 w 1028"/>
                  <a:gd name="T21" fmla="*/ 170 h 494"/>
                  <a:gd name="T22" fmla="*/ 189 w 1028"/>
                  <a:gd name="T23" fmla="*/ 184 h 494"/>
                  <a:gd name="T24" fmla="*/ 229 w 1028"/>
                  <a:gd name="T25" fmla="*/ 193 h 494"/>
                  <a:gd name="T26" fmla="*/ 275 w 1028"/>
                  <a:gd name="T27" fmla="*/ 197 h 494"/>
                  <a:gd name="T28" fmla="*/ 325 w 1028"/>
                  <a:gd name="T29" fmla="*/ 194 h 494"/>
                  <a:gd name="T30" fmla="*/ 381 w 1028"/>
                  <a:gd name="T31" fmla="*/ 185 h 494"/>
                  <a:gd name="T32" fmla="*/ 410 w 1028"/>
                  <a:gd name="T33" fmla="*/ 177 h 494"/>
                  <a:gd name="T34" fmla="*/ 404 w 1028"/>
                  <a:gd name="T35" fmla="*/ 179 h 494"/>
                  <a:gd name="T36" fmla="*/ 391 w 1028"/>
                  <a:gd name="T37" fmla="*/ 181 h 494"/>
                  <a:gd name="T38" fmla="*/ 374 w 1028"/>
                  <a:gd name="T39" fmla="*/ 184 h 494"/>
                  <a:gd name="T40" fmla="*/ 352 w 1028"/>
                  <a:gd name="T41" fmla="*/ 187 h 494"/>
                  <a:gd name="T42" fmla="*/ 327 w 1028"/>
                  <a:gd name="T43" fmla="*/ 188 h 494"/>
                  <a:gd name="T44" fmla="*/ 298 w 1028"/>
                  <a:gd name="T45" fmla="*/ 189 h 494"/>
                  <a:gd name="T46" fmla="*/ 267 w 1028"/>
                  <a:gd name="T47" fmla="*/ 186 h 494"/>
                  <a:gd name="T48" fmla="*/ 234 w 1028"/>
                  <a:gd name="T49" fmla="*/ 181 h 494"/>
                  <a:gd name="T50" fmla="*/ 200 w 1028"/>
                  <a:gd name="T51" fmla="*/ 174 h 494"/>
                  <a:gd name="T52" fmla="*/ 166 w 1028"/>
                  <a:gd name="T53" fmla="*/ 162 h 494"/>
                  <a:gd name="T54" fmla="*/ 132 w 1028"/>
                  <a:gd name="T55" fmla="*/ 146 h 494"/>
                  <a:gd name="T56" fmla="*/ 99 w 1028"/>
                  <a:gd name="T57" fmla="*/ 124 h 494"/>
                  <a:gd name="T58" fmla="*/ 67 w 1028"/>
                  <a:gd name="T59" fmla="*/ 97 h 494"/>
                  <a:gd name="T60" fmla="*/ 38 w 1028"/>
                  <a:gd name="T61" fmla="*/ 64 h 494"/>
                  <a:gd name="T62" fmla="*/ 12 w 1028"/>
                  <a:gd name="T63" fmla="*/ 23 h 4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028" h="494">
                    <a:moveTo>
                      <a:pt x="0" y="0"/>
                    </a:moveTo>
                    <a:lnTo>
                      <a:pt x="1" y="2"/>
                    </a:lnTo>
                    <a:lnTo>
                      <a:pt x="3" y="8"/>
                    </a:lnTo>
                    <a:lnTo>
                      <a:pt x="6" y="17"/>
                    </a:lnTo>
                    <a:lnTo>
                      <a:pt x="11" y="29"/>
                    </a:lnTo>
                    <a:lnTo>
                      <a:pt x="17" y="44"/>
                    </a:lnTo>
                    <a:lnTo>
                      <a:pt x="24" y="61"/>
                    </a:lnTo>
                    <a:lnTo>
                      <a:pt x="34" y="81"/>
                    </a:lnTo>
                    <a:lnTo>
                      <a:pt x="45" y="103"/>
                    </a:lnTo>
                    <a:lnTo>
                      <a:pt x="58" y="126"/>
                    </a:lnTo>
                    <a:lnTo>
                      <a:pt x="74" y="150"/>
                    </a:lnTo>
                    <a:lnTo>
                      <a:pt x="90" y="176"/>
                    </a:lnTo>
                    <a:lnTo>
                      <a:pt x="108" y="202"/>
                    </a:lnTo>
                    <a:lnTo>
                      <a:pt x="129" y="230"/>
                    </a:lnTo>
                    <a:lnTo>
                      <a:pt x="153" y="257"/>
                    </a:lnTo>
                    <a:lnTo>
                      <a:pt x="178" y="283"/>
                    </a:lnTo>
                    <a:lnTo>
                      <a:pt x="206" y="310"/>
                    </a:lnTo>
                    <a:lnTo>
                      <a:pt x="236" y="335"/>
                    </a:lnTo>
                    <a:lnTo>
                      <a:pt x="269" y="360"/>
                    </a:lnTo>
                    <a:lnTo>
                      <a:pt x="304" y="384"/>
                    </a:lnTo>
                    <a:lnTo>
                      <a:pt x="342" y="406"/>
                    </a:lnTo>
                    <a:lnTo>
                      <a:pt x="382" y="427"/>
                    </a:lnTo>
                    <a:lnTo>
                      <a:pt x="425" y="445"/>
                    </a:lnTo>
                    <a:lnTo>
                      <a:pt x="472" y="461"/>
                    </a:lnTo>
                    <a:lnTo>
                      <a:pt x="521" y="474"/>
                    </a:lnTo>
                    <a:lnTo>
                      <a:pt x="572" y="484"/>
                    </a:lnTo>
                    <a:lnTo>
                      <a:pt x="628" y="490"/>
                    </a:lnTo>
                    <a:lnTo>
                      <a:pt x="687" y="494"/>
                    </a:lnTo>
                    <a:lnTo>
                      <a:pt x="748" y="493"/>
                    </a:lnTo>
                    <a:lnTo>
                      <a:pt x="813" y="487"/>
                    </a:lnTo>
                    <a:lnTo>
                      <a:pt x="881" y="478"/>
                    </a:lnTo>
                    <a:lnTo>
                      <a:pt x="953" y="464"/>
                    </a:lnTo>
                    <a:lnTo>
                      <a:pt x="1028" y="445"/>
                    </a:lnTo>
                    <a:lnTo>
                      <a:pt x="1026" y="445"/>
                    </a:lnTo>
                    <a:lnTo>
                      <a:pt x="1020" y="447"/>
                    </a:lnTo>
                    <a:lnTo>
                      <a:pt x="1010" y="449"/>
                    </a:lnTo>
                    <a:lnTo>
                      <a:pt x="997" y="452"/>
                    </a:lnTo>
                    <a:lnTo>
                      <a:pt x="979" y="455"/>
                    </a:lnTo>
                    <a:lnTo>
                      <a:pt x="960" y="459"/>
                    </a:lnTo>
                    <a:lnTo>
                      <a:pt x="936" y="462"/>
                    </a:lnTo>
                    <a:lnTo>
                      <a:pt x="911" y="465"/>
                    </a:lnTo>
                    <a:lnTo>
                      <a:pt x="881" y="469"/>
                    </a:lnTo>
                    <a:lnTo>
                      <a:pt x="851" y="471"/>
                    </a:lnTo>
                    <a:lnTo>
                      <a:pt x="818" y="472"/>
                    </a:lnTo>
                    <a:lnTo>
                      <a:pt x="783" y="473"/>
                    </a:lnTo>
                    <a:lnTo>
                      <a:pt x="746" y="473"/>
                    </a:lnTo>
                    <a:lnTo>
                      <a:pt x="708" y="471"/>
                    </a:lnTo>
                    <a:lnTo>
                      <a:pt x="668" y="467"/>
                    </a:lnTo>
                    <a:lnTo>
                      <a:pt x="628" y="463"/>
                    </a:lnTo>
                    <a:lnTo>
                      <a:pt x="585" y="455"/>
                    </a:lnTo>
                    <a:lnTo>
                      <a:pt x="544" y="447"/>
                    </a:lnTo>
                    <a:lnTo>
                      <a:pt x="501" y="436"/>
                    </a:lnTo>
                    <a:lnTo>
                      <a:pt x="458" y="423"/>
                    </a:lnTo>
                    <a:lnTo>
                      <a:pt x="415" y="406"/>
                    </a:lnTo>
                    <a:lnTo>
                      <a:pt x="373" y="388"/>
                    </a:lnTo>
                    <a:lnTo>
                      <a:pt x="330" y="365"/>
                    </a:lnTo>
                    <a:lnTo>
                      <a:pt x="289" y="340"/>
                    </a:lnTo>
                    <a:lnTo>
                      <a:pt x="247" y="311"/>
                    </a:lnTo>
                    <a:lnTo>
                      <a:pt x="207" y="280"/>
                    </a:lnTo>
                    <a:lnTo>
                      <a:pt x="168" y="244"/>
                    </a:lnTo>
                    <a:lnTo>
                      <a:pt x="131" y="203"/>
                    </a:lnTo>
                    <a:lnTo>
                      <a:pt x="95" y="160"/>
                    </a:lnTo>
                    <a:lnTo>
                      <a:pt x="62" y="111"/>
                    </a:lnTo>
                    <a:lnTo>
                      <a:pt x="30" y="58"/>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8" name="Freeform 230"/>
              <p:cNvSpPr>
                <a:spLocks/>
              </p:cNvSpPr>
              <p:nvPr/>
            </p:nvSpPr>
            <p:spPr bwMode="gray">
              <a:xfrm>
                <a:off x="3477" y="2077"/>
                <a:ext cx="362" cy="275"/>
              </a:xfrm>
              <a:custGeom>
                <a:avLst/>
                <a:gdLst>
                  <a:gd name="T0" fmla="*/ 1 w 916"/>
                  <a:gd name="T1" fmla="*/ 2 h 692"/>
                  <a:gd name="T2" fmla="*/ 8 w 916"/>
                  <a:gd name="T3" fmla="*/ 1 h 692"/>
                  <a:gd name="T4" fmla="*/ 21 w 916"/>
                  <a:gd name="T5" fmla="*/ 0 h 692"/>
                  <a:gd name="T6" fmla="*/ 40 w 916"/>
                  <a:gd name="T7" fmla="*/ 0 h 692"/>
                  <a:gd name="T8" fmla="*/ 64 w 916"/>
                  <a:gd name="T9" fmla="*/ 1 h 692"/>
                  <a:gd name="T10" fmla="*/ 91 w 916"/>
                  <a:gd name="T11" fmla="*/ 3 h 692"/>
                  <a:gd name="T12" fmla="*/ 120 w 916"/>
                  <a:gd name="T13" fmla="*/ 8 h 692"/>
                  <a:gd name="T14" fmla="*/ 152 w 916"/>
                  <a:gd name="T15" fmla="*/ 15 h 692"/>
                  <a:gd name="T16" fmla="*/ 184 w 916"/>
                  <a:gd name="T17" fmla="*/ 26 h 692"/>
                  <a:gd name="T18" fmla="*/ 217 w 916"/>
                  <a:gd name="T19" fmla="*/ 41 h 692"/>
                  <a:gd name="T20" fmla="*/ 247 w 916"/>
                  <a:gd name="T21" fmla="*/ 60 h 692"/>
                  <a:gd name="T22" fmla="*/ 277 w 916"/>
                  <a:gd name="T23" fmla="*/ 85 h 692"/>
                  <a:gd name="T24" fmla="*/ 304 w 916"/>
                  <a:gd name="T25" fmla="*/ 115 h 692"/>
                  <a:gd name="T26" fmla="*/ 326 w 916"/>
                  <a:gd name="T27" fmla="*/ 152 h 692"/>
                  <a:gd name="T28" fmla="*/ 345 w 916"/>
                  <a:gd name="T29" fmla="*/ 196 h 692"/>
                  <a:gd name="T30" fmla="*/ 358 w 916"/>
                  <a:gd name="T31" fmla="*/ 246 h 692"/>
                  <a:gd name="T32" fmla="*/ 362 w 916"/>
                  <a:gd name="T33" fmla="*/ 274 h 692"/>
                  <a:gd name="T34" fmla="*/ 361 w 916"/>
                  <a:gd name="T35" fmla="*/ 268 h 692"/>
                  <a:gd name="T36" fmla="*/ 358 w 916"/>
                  <a:gd name="T37" fmla="*/ 256 h 692"/>
                  <a:gd name="T38" fmla="*/ 354 w 916"/>
                  <a:gd name="T39" fmla="*/ 240 h 692"/>
                  <a:gd name="T40" fmla="*/ 349 w 916"/>
                  <a:gd name="T41" fmla="*/ 221 h 692"/>
                  <a:gd name="T42" fmla="*/ 340 w 916"/>
                  <a:gd name="T43" fmla="*/ 198 h 692"/>
                  <a:gd name="T44" fmla="*/ 328 w 916"/>
                  <a:gd name="T45" fmla="*/ 174 h 692"/>
                  <a:gd name="T46" fmla="*/ 313 w 916"/>
                  <a:gd name="T47" fmla="*/ 148 h 692"/>
                  <a:gd name="T48" fmla="*/ 295 w 916"/>
                  <a:gd name="T49" fmla="*/ 122 h 692"/>
                  <a:gd name="T50" fmla="*/ 273 w 916"/>
                  <a:gd name="T51" fmla="*/ 96 h 692"/>
                  <a:gd name="T52" fmla="*/ 245 w 916"/>
                  <a:gd name="T53" fmla="*/ 72 h 692"/>
                  <a:gd name="T54" fmla="*/ 213 w 916"/>
                  <a:gd name="T55" fmla="*/ 50 h 692"/>
                  <a:gd name="T56" fmla="*/ 176 w 916"/>
                  <a:gd name="T57" fmla="*/ 32 h 692"/>
                  <a:gd name="T58" fmla="*/ 134 w 916"/>
                  <a:gd name="T59" fmla="*/ 17 h 692"/>
                  <a:gd name="T60" fmla="*/ 85 w 916"/>
                  <a:gd name="T61" fmla="*/ 7 h 692"/>
                  <a:gd name="T62" fmla="*/ 30 w 916"/>
                  <a:gd name="T63" fmla="*/ 2 h 69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16" h="692">
                    <a:moveTo>
                      <a:pt x="0" y="5"/>
                    </a:moveTo>
                    <a:lnTo>
                      <a:pt x="2" y="5"/>
                    </a:lnTo>
                    <a:lnTo>
                      <a:pt x="10" y="3"/>
                    </a:lnTo>
                    <a:lnTo>
                      <a:pt x="21" y="2"/>
                    </a:lnTo>
                    <a:lnTo>
                      <a:pt x="36" y="1"/>
                    </a:lnTo>
                    <a:lnTo>
                      <a:pt x="54" y="0"/>
                    </a:lnTo>
                    <a:lnTo>
                      <a:pt x="77" y="0"/>
                    </a:lnTo>
                    <a:lnTo>
                      <a:pt x="102" y="0"/>
                    </a:lnTo>
                    <a:lnTo>
                      <a:pt x="131" y="0"/>
                    </a:lnTo>
                    <a:lnTo>
                      <a:pt x="161" y="2"/>
                    </a:lnTo>
                    <a:lnTo>
                      <a:pt x="194" y="5"/>
                    </a:lnTo>
                    <a:lnTo>
                      <a:pt x="230" y="8"/>
                    </a:lnTo>
                    <a:lnTo>
                      <a:pt x="266" y="13"/>
                    </a:lnTo>
                    <a:lnTo>
                      <a:pt x="304" y="20"/>
                    </a:lnTo>
                    <a:lnTo>
                      <a:pt x="344" y="29"/>
                    </a:lnTo>
                    <a:lnTo>
                      <a:pt x="384" y="38"/>
                    </a:lnTo>
                    <a:lnTo>
                      <a:pt x="426" y="51"/>
                    </a:lnTo>
                    <a:lnTo>
                      <a:pt x="466" y="66"/>
                    </a:lnTo>
                    <a:lnTo>
                      <a:pt x="507" y="83"/>
                    </a:lnTo>
                    <a:lnTo>
                      <a:pt x="548" y="104"/>
                    </a:lnTo>
                    <a:lnTo>
                      <a:pt x="587" y="127"/>
                    </a:lnTo>
                    <a:lnTo>
                      <a:pt x="626" y="152"/>
                    </a:lnTo>
                    <a:lnTo>
                      <a:pt x="665" y="181"/>
                    </a:lnTo>
                    <a:lnTo>
                      <a:pt x="701" y="214"/>
                    </a:lnTo>
                    <a:lnTo>
                      <a:pt x="735" y="250"/>
                    </a:lnTo>
                    <a:lnTo>
                      <a:pt x="768" y="290"/>
                    </a:lnTo>
                    <a:lnTo>
                      <a:pt x="799" y="334"/>
                    </a:lnTo>
                    <a:lnTo>
                      <a:pt x="826" y="382"/>
                    </a:lnTo>
                    <a:lnTo>
                      <a:pt x="851" y="435"/>
                    </a:lnTo>
                    <a:lnTo>
                      <a:pt x="873" y="492"/>
                    </a:lnTo>
                    <a:lnTo>
                      <a:pt x="890" y="554"/>
                    </a:lnTo>
                    <a:lnTo>
                      <a:pt x="906" y="620"/>
                    </a:lnTo>
                    <a:lnTo>
                      <a:pt x="916" y="692"/>
                    </a:lnTo>
                    <a:lnTo>
                      <a:pt x="916" y="690"/>
                    </a:lnTo>
                    <a:lnTo>
                      <a:pt x="914" y="684"/>
                    </a:lnTo>
                    <a:lnTo>
                      <a:pt x="913" y="675"/>
                    </a:lnTo>
                    <a:lnTo>
                      <a:pt x="910" y="662"/>
                    </a:lnTo>
                    <a:lnTo>
                      <a:pt x="907" y="645"/>
                    </a:lnTo>
                    <a:lnTo>
                      <a:pt x="902" y="627"/>
                    </a:lnTo>
                    <a:lnTo>
                      <a:pt x="897" y="605"/>
                    </a:lnTo>
                    <a:lnTo>
                      <a:pt x="889" y="582"/>
                    </a:lnTo>
                    <a:lnTo>
                      <a:pt x="882" y="556"/>
                    </a:lnTo>
                    <a:lnTo>
                      <a:pt x="871" y="528"/>
                    </a:lnTo>
                    <a:lnTo>
                      <a:pt x="860" y="499"/>
                    </a:lnTo>
                    <a:lnTo>
                      <a:pt x="846" y="468"/>
                    </a:lnTo>
                    <a:lnTo>
                      <a:pt x="830" y="437"/>
                    </a:lnTo>
                    <a:lnTo>
                      <a:pt x="813" y="405"/>
                    </a:lnTo>
                    <a:lnTo>
                      <a:pt x="793" y="372"/>
                    </a:lnTo>
                    <a:lnTo>
                      <a:pt x="770" y="340"/>
                    </a:lnTo>
                    <a:lnTo>
                      <a:pt x="746" y="307"/>
                    </a:lnTo>
                    <a:lnTo>
                      <a:pt x="719" y="275"/>
                    </a:lnTo>
                    <a:lnTo>
                      <a:pt x="690" y="242"/>
                    </a:lnTo>
                    <a:lnTo>
                      <a:pt x="657" y="212"/>
                    </a:lnTo>
                    <a:lnTo>
                      <a:pt x="621" y="182"/>
                    </a:lnTo>
                    <a:lnTo>
                      <a:pt x="583" y="154"/>
                    </a:lnTo>
                    <a:lnTo>
                      <a:pt x="540" y="127"/>
                    </a:lnTo>
                    <a:lnTo>
                      <a:pt x="495" y="103"/>
                    </a:lnTo>
                    <a:lnTo>
                      <a:pt x="446" y="80"/>
                    </a:lnTo>
                    <a:lnTo>
                      <a:pt x="395" y="59"/>
                    </a:lnTo>
                    <a:lnTo>
                      <a:pt x="338" y="42"/>
                    </a:lnTo>
                    <a:lnTo>
                      <a:pt x="279" y="27"/>
                    </a:lnTo>
                    <a:lnTo>
                      <a:pt x="215" y="17"/>
                    </a:lnTo>
                    <a:lnTo>
                      <a:pt x="147" y="9"/>
                    </a:lnTo>
                    <a:lnTo>
                      <a:pt x="76" y="5"/>
                    </a:lnTo>
                    <a:lnTo>
                      <a:pt x="0"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19" name="Freeform 231"/>
              <p:cNvSpPr>
                <a:spLocks/>
              </p:cNvSpPr>
              <p:nvPr/>
            </p:nvSpPr>
            <p:spPr bwMode="gray">
              <a:xfrm>
                <a:off x="3647" y="2391"/>
                <a:ext cx="196" cy="332"/>
              </a:xfrm>
              <a:custGeom>
                <a:avLst/>
                <a:gdLst>
                  <a:gd name="T0" fmla="*/ 193 w 501"/>
                  <a:gd name="T1" fmla="*/ 0 h 837"/>
                  <a:gd name="T2" fmla="*/ 194 w 501"/>
                  <a:gd name="T3" fmla="*/ 2 h 837"/>
                  <a:gd name="T4" fmla="*/ 195 w 501"/>
                  <a:gd name="T5" fmla="*/ 10 h 837"/>
                  <a:gd name="T6" fmla="*/ 196 w 501"/>
                  <a:gd name="T7" fmla="*/ 22 h 837"/>
                  <a:gd name="T8" fmla="*/ 196 w 501"/>
                  <a:gd name="T9" fmla="*/ 38 h 837"/>
                  <a:gd name="T10" fmla="*/ 196 w 501"/>
                  <a:gd name="T11" fmla="*/ 58 h 837"/>
                  <a:gd name="T12" fmla="*/ 194 w 501"/>
                  <a:gd name="T13" fmla="*/ 81 h 837"/>
                  <a:gd name="T14" fmla="*/ 191 w 501"/>
                  <a:gd name="T15" fmla="*/ 105 h 837"/>
                  <a:gd name="T16" fmla="*/ 185 w 501"/>
                  <a:gd name="T17" fmla="*/ 130 h 837"/>
                  <a:gd name="T18" fmla="*/ 176 w 501"/>
                  <a:gd name="T19" fmla="*/ 158 h 837"/>
                  <a:gd name="T20" fmla="*/ 164 w 501"/>
                  <a:gd name="T21" fmla="*/ 186 h 837"/>
                  <a:gd name="T22" fmla="*/ 149 w 501"/>
                  <a:gd name="T23" fmla="*/ 213 h 837"/>
                  <a:gd name="T24" fmla="*/ 129 w 501"/>
                  <a:gd name="T25" fmla="*/ 241 h 837"/>
                  <a:gd name="T26" fmla="*/ 105 w 501"/>
                  <a:gd name="T27" fmla="*/ 267 h 837"/>
                  <a:gd name="T28" fmla="*/ 76 w 501"/>
                  <a:gd name="T29" fmla="*/ 291 h 837"/>
                  <a:gd name="T30" fmla="*/ 41 w 501"/>
                  <a:gd name="T31" fmla="*/ 313 h 837"/>
                  <a:gd name="T32" fmla="*/ 0 w 501"/>
                  <a:gd name="T33" fmla="*/ 332 h 837"/>
                  <a:gd name="T34" fmla="*/ 2 w 501"/>
                  <a:gd name="T35" fmla="*/ 331 h 837"/>
                  <a:gd name="T36" fmla="*/ 8 w 501"/>
                  <a:gd name="T37" fmla="*/ 328 h 837"/>
                  <a:gd name="T38" fmla="*/ 17 w 501"/>
                  <a:gd name="T39" fmla="*/ 323 h 837"/>
                  <a:gd name="T40" fmla="*/ 29 w 501"/>
                  <a:gd name="T41" fmla="*/ 317 h 837"/>
                  <a:gd name="T42" fmla="*/ 43 w 501"/>
                  <a:gd name="T43" fmla="*/ 307 h 837"/>
                  <a:gd name="T44" fmla="*/ 59 w 501"/>
                  <a:gd name="T45" fmla="*/ 295 h 837"/>
                  <a:gd name="T46" fmla="*/ 76 w 501"/>
                  <a:gd name="T47" fmla="*/ 280 h 837"/>
                  <a:gd name="T48" fmla="*/ 94 w 501"/>
                  <a:gd name="T49" fmla="*/ 262 h 837"/>
                  <a:gd name="T50" fmla="*/ 112 w 501"/>
                  <a:gd name="T51" fmla="*/ 242 h 837"/>
                  <a:gd name="T52" fmla="*/ 129 w 501"/>
                  <a:gd name="T53" fmla="*/ 218 h 837"/>
                  <a:gd name="T54" fmla="*/ 146 w 501"/>
                  <a:gd name="T55" fmla="*/ 191 h 837"/>
                  <a:gd name="T56" fmla="*/ 160 w 501"/>
                  <a:gd name="T57" fmla="*/ 160 h 837"/>
                  <a:gd name="T58" fmla="*/ 173 w 501"/>
                  <a:gd name="T59" fmla="*/ 126 h 837"/>
                  <a:gd name="T60" fmla="*/ 183 w 501"/>
                  <a:gd name="T61" fmla="*/ 88 h 837"/>
                  <a:gd name="T62" fmla="*/ 190 w 501"/>
                  <a:gd name="T63" fmla="*/ 46 h 837"/>
                  <a:gd name="T64" fmla="*/ 193 w 501"/>
                  <a:gd name="T65" fmla="*/ 0 h 8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1" h="837">
                    <a:moveTo>
                      <a:pt x="494" y="0"/>
                    </a:moveTo>
                    <a:lnTo>
                      <a:pt x="496" y="6"/>
                    </a:lnTo>
                    <a:lnTo>
                      <a:pt x="498" y="26"/>
                    </a:lnTo>
                    <a:lnTo>
                      <a:pt x="500" y="56"/>
                    </a:lnTo>
                    <a:lnTo>
                      <a:pt x="501" y="97"/>
                    </a:lnTo>
                    <a:lnTo>
                      <a:pt x="501" y="146"/>
                    </a:lnTo>
                    <a:lnTo>
                      <a:pt x="496" y="203"/>
                    </a:lnTo>
                    <a:lnTo>
                      <a:pt x="487" y="264"/>
                    </a:lnTo>
                    <a:lnTo>
                      <a:pt x="472" y="329"/>
                    </a:lnTo>
                    <a:lnTo>
                      <a:pt x="450" y="398"/>
                    </a:lnTo>
                    <a:lnTo>
                      <a:pt x="420" y="468"/>
                    </a:lnTo>
                    <a:lnTo>
                      <a:pt x="380" y="538"/>
                    </a:lnTo>
                    <a:lnTo>
                      <a:pt x="330" y="607"/>
                    </a:lnTo>
                    <a:lnTo>
                      <a:pt x="269" y="672"/>
                    </a:lnTo>
                    <a:lnTo>
                      <a:pt x="193" y="733"/>
                    </a:lnTo>
                    <a:lnTo>
                      <a:pt x="105" y="789"/>
                    </a:lnTo>
                    <a:lnTo>
                      <a:pt x="0" y="837"/>
                    </a:lnTo>
                    <a:lnTo>
                      <a:pt x="6" y="835"/>
                    </a:lnTo>
                    <a:lnTo>
                      <a:pt x="21" y="827"/>
                    </a:lnTo>
                    <a:lnTo>
                      <a:pt x="44" y="815"/>
                    </a:lnTo>
                    <a:lnTo>
                      <a:pt x="75" y="798"/>
                    </a:lnTo>
                    <a:lnTo>
                      <a:pt x="111" y="774"/>
                    </a:lnTo>
                    <a:lnTo>
                      <a:pt x="152" y="743"/>
                    </a:lnTo>
                    <a:lnTo>
                      <a:pt x="195" y="706"/>
                    </a:lnTo>
                    <a:lnTo>
                      <a:pt x="241" y="661"/>
                    </a:lnTo>
                    <a:lnTo>
                      <a:pt x="286" y="610"/>
                    </a:lnTo>
                    <a:lnTo>
                      <a:pt x="331" y="550"/>
                    </a:lnTo>
                    <a:lnTo>
                      <a:pt x="372" y="481"/>
                    </a:lnTo>
                    <a:lnTo>
                      <a:pt x="409" y="404"/>
                    </a:lnTo>
                    <a:lnTo>
                      <a:pt x="442" y="317"/>
                    </a:lnTo>
                    <a:lnTo>
                      <a:pt x="468" y="221"/>
                    </a:lnTo>
                    <a:lnTo>
                      <a:pt x="486" y="117"/>
                    </a:lnTo>
                    <a:lnTo>
                      <a:pt x="49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0" name="Freeform 232"/>
              <p:cNvSpPr>
                <a:spLocks/>
              </p:cNvSpPr>
              <p:nvPr/>
            </p:nvSpPr>
            <p:spPr bwMode="gray">
              <a:xfrm>
                <a:off x="3332" y="2618"/>
                <a:ext cx="31" cy="70"/>
              </a:xfrm>
              <a:custGeom>
                <a:avLst/>
                <a:gdLst>
                  <a:gd name="T0" fmla="*/ 31 w 77"/>
                  <a:gd name="T1" fmla="*/ 0 h 181"/>
                  <a:gd name="T2" fmla="*/ 29 w 77"/>
                  <a:gd name="T3" fmla="*/ 1 h 181"/>
                  <a:gd name="T4" fmla="*/ 25 w 77"/>
                  <a:gd name="T5" fmla="*/ 3 h 181"/>
                  <a:gd name="T6" fmla="*/ 19 w 77"/>
                  <a:gd name="T7" fmla="*/ 9 h 181"/>
                  <a:gd name="T8" fmla="*/ 13 w 77"/>
                  <a:gd name="T9" fmla="*/ 15 h 181"/>
                  <a:gd name="T10" fmla="*/ 8 w 77"/>
                  <a:gd name="T11" fmla="*/ 25 h 181"/>
                  <a:gd name="T12" fmla="*/ 3 w 77"/>
                  <a:gd name="T13" fmla="*/ 37 h 181"/>
                  <a:gd name="T14" fmla="*/ 0 w 77"/>
                  <a:gd name="T15" fmla="*/ 52 h 181"/>
                  <a:gd name="T16" fmla="*/ 0 w 77"/>
                  <a:gd name="T17" fmla="*/ 70 h 181"/>
                  <a:gd name="T18" fmla="*/ 0 w 77"/>
                  <a:gd name="T19" fmla="*/ 68 h 181"/>
                  <a:gd name="T20" fmla="*/ 2 w 77"/>
                  <a:gd name="T21" fmla="*/ 63 h 181"/>
                  <a:gd name="T22" fmla="*/ 3 w 77"/>
                  <a:gd name="T23" fmla="*/ 54 h 181"/>
                  <a:gd name="T24" fmla="*/ 5 w 77"/>
                  <a:gd name="T25" fmla="*/ 44 h 181"/>
                  <a:gd name="T26" fmla="*/ 9 w 77"/>
                  <a:gd name="T27" fmla="*/ 32 h 181"/>
                  <a:gd name="T28" fmla="*/ 14 w 77"/>
                  <a:gd name="T29" fmla="*/ 21 h 181"/>
                  <a:gd name="T30" fmla="*/ 22 w 77"/>
                  <a:gd name="T31" fmla="*/ 10 h 181"/>
                  <a:gd name="T32" fmla="*/ 31 w 77"/>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7" h="181">
                    <a:moveTo>
                      <a:pt x="77" y="0"/>
                    </a:moveTo>
                    <a:lnTo>
                      <a:pt x="72" y="2"/>
                    </a:lnTo>
                    <a:lnTo>
                      <a:pt x="63" y="9"/>
                    </a:lnTo>
                    <a:lnTo>
                      <a:pt x="48" y="22"/>
                    </a:lnTo>
                    <a:lnTo>
                      <a:pt x="33" y="39"/>
                    </a:lnTo>
                    <a:lnTo>
                      <a:pt x="19" y="64"/>
                    </a:lnTo>
                    <a:lnTo>
                      <a:pt x="7" y="96"/>
                    </a:lnTo>
                    <a:lnTo>
                      <a:pt x="0" y="134"/>
                    </a:lnTo>
                    <a:lnTo>
                      <a:pt x="1" y="181"/>
                    </a:lnTo>
                    <a:lnTo>
                      <a:pt x="1" y="176"/>
                    </a:lnTo>
                    <a:lnTo>
                      <a:pt x="4" y="162"/>
                    </a:lnTo>
                    <a:lnTo>
                      <a:pt x="7" y="140"/>
                    </a:lnTo>
                    <a:lnTo>
                      <a:pt x="13" y="114"/>
                    </a:lnTo>
                    <a:lnTo>
                      <a:pt x="22" y="84"/>
                    </a:lnTo>
                    <a:lnTo>
                      <a:pt x="36" y="55"/>
                    </a:lnTo>
                    <a:lnTo>
                      <a:pt x="54" y="25"/>
                    </a:lnTo>
                    <a:lnTo>
                      <a:pt x="7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1" name="Freeform 233"/>
              <p:cNvSpPr>
                <a:spLocks/>
              </p:cNvSpPr>
              <p:nvPr/>
            </p:nvSpPr>
            <p:spPr bwMode="gray">
              <a:xfrm>
                <a:off x="3359" y="2631"/>
                <a:ext cx="26" cy="75"/>
              </a:xfrm>
              <a:custGeom>
                <a:avLst/>
                <a:gdLst>
                  <a:gd name="T0" fmla="*/ 24 w 67"/>
                  <a:gd name="T1" fmla="*/ 0 h 181"/>
                  <a:gd name="T2" fmla="*/ 24 w 67"/>
                  <a:gd name="T3" fmla="*/ 2 h 181"/>
                  <a:gd name="T4" fmla="*/ 23 w 67"/>
                  <a:gd name="T5" fmla="*/ 7 h 181"/>
                  <a:gd name="T6" fmla="*/ 23 w 67"/>
                  <a:gd name="T7" fmla="*/ 15 h 181"/>
                  <a:gd name="T8" fmla="*/ 21 w 67"/>
                  <a:gd name="T9" fmla="*/ 24 h 181"/>
                  <a:gd name="T10" fmla="*/ 18 w 67"/>
                  <a:gd name="T11" fmla="*/ 36 h 181"/>
                  <a:gd name="T12" fmla="*/ 14 w 67"/>
                  <a:gd name="T13" fmla="*/ 49 h 181"/>
                  <a:gd name="T14" fmla="*/ 8 w 67"/>
                  <a:gd name="T15" fmla="*/ 62 h 181"/>
                  <a:gd name="T16" fmla="*/ 0 w 67"/>
                  <a:gd name="T17" fmla="*/ 75 h 181"/>
                  <a:gd name="T18" fmla="*/ 2 w 67"/>
                  <a:gd name="T19" fmla="*/ 73 h 181"/>
                  <a:gd name="T20" fmla="*/ 6 w 67"/>
                  <a:gd name="T21" fmla="*/ 69 h 181"/>
                  <a:gd name="T22" fmla="*/ 11 w 67"/>
                  <a:gd name="T23" fmla="*/ 61 h 181"/>
                  <a:gd name="T24" fmla="*/ 16 w 67"/>
                  <a:gd name="T25" fmla="*/ 52 h 181"/>
                  <a:gd name="T26" fmla="*/ 21 w 67"/>
                  <a:gd name="T27" fmla="*/ 40 h 181"/>
                  <a:gd name="T28" fmla="*/ 25 w 67"/>
                  <a:gd name="T29" fmla="*/ 28 h 181"/>
                  <a:gd name="T30" fmla="*/ 26 w 67"/>
                  <a:gd name="T31" fmla="*/ 14 h 181"/>
                  <a:gd name="T32" fmla="*/ 24 w 67"/>
                  <a:gd name="T33" fmla="*/ 0 h 1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81">
                    <a:moveTo>
                      <a:pt x="62" y="0"/>
                    </a:moveTo>
                    <a:lnTo>
                      <a:pt x="62" y="5"/>
                    </a:lnTo>
                    <a:lnTo>
                      <a:pt x="60" y="17"/>
                    </a:lnTo>
                    <a:lnTo>
                      <a:pt x="58" y="35"/>
                    </a:lnTo>
                    <a:lnTo>
                      <a:pt x="54" y="59"/>
                    </a:lnTo>
                    <a:lnTo>
                      <a:pt x="46" y="88"/>
                    </a:lnTo>
                    <a:lnTo>
                      <a:pt x="35" y="118"/>
                    </a:lnTo>
                    <a:lnTo>
                      <a:pt x="20" y="150"/>
                    </a:lnTo>
                    <a:lnTo>
                      <a:pt x="0" y="181"/>
                    </a:lnTo>
                    <a:lnTo>
                      <a:pt x="5" y="177"/>
                    </a:lnTo>
                    <a:lnTo>
                      <a:pt x="15" y="166"/>
                    </a:lnTo>
                    <a:lnTo>
                      <a:pt x="28" y="148"/>
                    </a:lnTo>
                    <a:lnTo>
                      <a:pt x="42" y="125"/>
                    </a:lnTo>
                    <a:lnTo>
                      <a:pt x="55" y="97"/>
                    </a:lnTo>
                    <a:lnTo>
                      <a:pt x="65" y="67"/>
                    </a:lnTo>
                    <a:lnTo>
                      <a:pt x="67" y="34"/>
                    </a:lnTo>
                    <a:lnTo>
                      <a:pt x="6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2" name="Freeform 234"/>
              <p:cNvSpPr>
                <a:spLocks/>
              </p:cNvSpPr>
              <p:nvPr/>
            </p:nvSpPr>
            <p:spPr bwMode="gray">
              <a:xfrm>
                <a:off x="3298" y="2501"/>
                <a:ext cx="91" cy="183"/>
              </a:xfrm>
              <a:custGeom>
                <a:avLst/>
                <a:gdLst>
                  <a:gd name="T0" fmla="*/ 0 w 228"/>
                  <a:gd name="T1" fmla="*/ 183 h 462"/>
                  <a:gd name="T2" fmla="*/ 1 w 228"/>
                  <a:gd name="T3" fmla="*/ 181 h 462"/>
                  <a:gd name="T4" fmla="*/ 3 w 228"/>
                  <a:gd name="T5" fmla="*/ 177 h 462"/>
                  <a:gd name="T6" fmla="*/ 7 w 228"/>
                  <a:gd name="T7" fmla="*/ 170 h 462"/>
                  <a:gd name="T8" fmla="*/ 11 w 228"/>
                  <a:gd name="T9" fmla="*/ 160 h 462"/>
                  <a:gd name="T10" fmla="*/ 16 w 228"/>
                  <a:gd name="T11" fmla="*/ 149 h 462"/>
                  <a:gd name="T12" fmla="*/ 20 w 228"/>
                  <a:gd name="T13" fmla="*/ 136 h 462"/>
                  <a:gd name="T14" fmla="*/ 24 w 228"/>
                  <a:gd name="T15" fmla="*/ 123 h 462"/>
                  <a:gd name="T16" fmla="*/ 28 w 228"/>
                  <a:gd name="T17" fmla="*/ 108 h 462"/>
                  <a:gd name="T18" fmla="*/ 28 w 228"/>
                  <a:gd name="T19" fmla="*/ 105 h 462"/>
                  <a:gd name="T20" fmla="*/ 28 w 228"/>
                  <a:gd name="T21" fmla="*/ 95 h 462"/>
                  <a:gd name="T22" fmla="*/ 30 w 228"/>
                  <a:gd name="T23" fmla="*/ 80 h 462"/>
                  <a:gd name="T24" fmla="*/ 34 w 228"/>
                  <a:gd name="T25" fmla="*/ 63 h 462"/>
                  <a:gd name="T26" fmla="*/ 42 w 228"/>
                  <a:gd name="T27" fmla="*/ 45 h 462"/>
                  <a:gd name="T28" fmla="*/ 53 w 228"/>
                  <a:gd name="T29" fmla="*/ 27 h 462"/>
                  <a:gd name="T30" fmla="*/ 69 w 228"/>
                  <a:gd name="T31" fmla="*/ 12 h 462"/>
                  <a:gd name="T32" fmla="*/ 91 w 228"/>
                  <a:gd name="T33" fmla="*/ 0 h 462"/>
                  <a:gd name="T34" fmla="*/ 88 w 228"/>
                  <a:gd name="T35" fmla="*/ 2 h 462"/>
                  <a:gd name="T36" fmla="*/ 82 w 228"/>
                  <a:gd name="T37" fmla="*/ 6 h 462"/>
                  <a:gd name="T38" fmla="*/ 73 w 228"/>
                  <a:gd name="T39" fmla="*/ 14 h 462"/>
                  <a:gd name="T40" fmla="*/ 62 w 228"/>
                  <a:gd name="T41" fmla="*/ 25 h 462"/>
                  <a:gd name="T42" fmla="*/ 52 w 228"/>
                  <a:gd name="T43" fmla="*/ 41 h 462"/>
                  <a:gd name="T44" fmla="*/ 43 w 228"/>
                  <a:gd name="T45" fmla="*/ 60 h 462"/>
                  <a:gd name="T46" fmla="*/ 36 w 228"/>
                  <a:gd name="T47" fmla="*/ 83 h 462"/>
                  <a:gd name="T48" fmla="*/ 34 w 228"/>
                  <a:gd name="T49" fmla="*/ 111 h 462"/>
                  <a:gd name="T50" fmla="*/ 34 w 228"/>
                  <a:gd name="T51" fmla="*/ 112 h 462"/>
                  <a:gd name="T52" fmla="*/ 33 w 228"/>
                  <a:gd name="T53" fmla="*/ 116 h 462"/>
                  <a:gd name="T54" fmla="*/ 31 w 228"/>
                  <a:gd name="T55" fmla="*/ 123 h 462"/>
                  <a:gd name="T56" fmla="*/ 28 w 228"/>
                  <a:gd name="T57" fmla="*/ 132 h 462"/>
                  <a:gd name="T58" fmla="*/ 24 w 228"/>
                  <a:gd name="T59" fmla="*/ 142 h 462"/>
                  <a:gd name="T60" fmla="*/ 18 w 228"/>
                  <a:gd name="T61" fmla="*/ 154 h 462"/>
                  <a:gd name="T62" fmla="*/ 10 w 228"/>
                  <a:gd name="T63" fmla="*/ 168 h 462"/>
                  <a:gd name="T64" fmla="*/ 0 w 228"/>
                  <a:gd name="T65" fmla="*/ 183 h 4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462">
                    <a:moveTo>
                      <a:pt x="0" y="462"/>
                    </a:moveTo>
                    <a:lnTo>
                      <a:pt x="2" y="458"/>
                    </a:lnTo>
                    <a:lnTo>
                      <a:pt x="8" y="447"/>
                    </a:lnTo>
                    <a:lnTo>
                      <a:pt x="17" y="428"/>
                    </a:lnTo>
                    <a:lnTo>
                      <a:pt x="28" y="405"/>
                    </a:lnTo>
                    <a:lnTo>
                      <a:pt x="40" y="377"/>
                    </a:lnTo>
                    <a:lnTo>
                      <a:pt x="51" y="344"/>
                    </a:lnTo>
                    <a:lnTo>
                      <a:pt x="61" y="310"/>
                    </a:lnTo>
                    <a:lnTo>
                      <a:pt x="69" y="273"/>
                    </a:lnTo>
                    <a:lnTo>
                      <a:pt x="69" y="264"/>
                    </a:lnTo>
                    <a:lnTo>
                      <a:pt x="70" y="239"/>
                    </a:lnTo>
                    <a:lnTo>
                      <a:pt x="75" y="203"/>
                    </a:lnTo>
                    <a:lnTo>
                      <a:pt x="86" y="160"/>
                    </a:lnTo>
                    <a:lnTo>
                      <a:pt x="105" y="114"/>
                    </a:lnTo>
                    <a:lnTo>
                      <a:pt x="133" y="69"/>
                    </a:lnTo>
                    <a:lnTo>
                      <a:pt x="173" y="30"/>
                    </a:lnTo>
                    <a:lnTo>
                      <a:pt x="228" y="0"/>
                    </a:lnTo>
                    <a:lnTo>
                      <a:pt x="221" y="4"/>
                    </a:lnTo>
                    <a:lnTo>
                      <a:pt x="205" y="16"/>
                    </a:lnTo>
                    <a:lnTo>
                      <a:pt x="182" y="35"/>
                    </a:lnTo>
                    <a:lnTo>
                      <a:pt x="156" y="64"/>
                    </a:lnTo>
                    <a:lnTo>
                      <a:pt x="130" y="103"/>
                    </a:lnTo>
                    <a:lnTo>
                      <a:pt x="107" y="151"/>
                    </a:lnTo>
                    <a:lnTo>
                      <a:pt x="90" y="210"/>
                    </a:lnTo>
                    <a:lnTo>
                      <a:pt x="84" y="281"/>
                    </a:lnTo>
                    <a:lnTo>
                      <a:pt x="84" y="284"/>
                    </a:lnTo>
                    <a:lnTo>
                      <a:pt x="82" y="294"/>
                    </a:lnTo>
                    <a:lnTo>
                      <a:pt x="77" y="310"/>
                    </a:lnTo>
                    <a:lnTo>
                      <a:pt x="71" y="332"/>
                    </a:lnTo>
                    <a:lnTo>
                      <a:pt x="60" y="358"/>
                    </a:lnTo>
                    <a:lnTo>
                      <a:pt x="46" y="390"/>
                    </a:lnTo>
                    <a:lnTo>
                      <a:pt x="25" y="424"/>
                    </a:lnTo>
                    <a:lnTo>
                      <a:pt x="0" y="46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3" name="Freeform 235"/>
              <p:cNvSpPr>
                <a:spLocks/>
              </p:cNvSpPr>
              <p:nvPr/>
            </p:nvSpPr>
            <p:spPr bwMode="gray">
              <a:xfrm>
                <a:off x="3367" y="2439"/>
                <a:ext cx="79" cy="48"/>
              </a:xfrm>
              <a:custGeom>
                <a:avLst/>
                <a:gdLst>
                  <a:gd name="T0" fmla="*/ 43 w 197"/>
                  <a:gd name="T1" fmla="*/ 48 h 121"/>
                  <a:gd name="T2" fmla="*/ 44 w 197"/>
                  <a:gd name="T3" fmla="*/ 47 h 121"/>
                  <a:gd name="T4" fmla="*/ 48 w 197"/>
                  <a:gd name="T5" fmla="*/ 45 h 121"/>
                  <a:gd name="T6" fmla="*/ 54 w 197"/>
                  <a:gd name="T7" fmla="*/ 41 h 121"/>
                  <a:gd name="T8" fmla="*/ 60 w 197"/>
                  <a:gd name="T9" fmla="*/ 37 h 121"/>
                  <a:gd name="T10" fmla="*/ 66 w 197"/>
                  <a:gd name="T11" fmla="*/ 32 h 121"/>
                  <a:gd name="T12" fmla="*/ 72 w 197"/>
                  <a:gd name="T13" fmla="*/ 27 h 121"/>
                  <a:gd name="T14" fmla="*/ 77 w 197"/>
                  <a:gd name="T15" fmla="*/ 22 h 121"/>
                  <a:gd name="T16" fmla="*/ 79 w 197"/>
                  <a:gd name="T17" fmla="*/ 17 h 121"/>
                  <a:gd name="T18" fmla="*/ 78 w 197"/>
                  <a:gd name="T19" fmla="*/ 17 h 121"/>
                  <a:gd name="T20" fmla="*/ 76 w 197"/>
                  <a:gd name="T21" fmla="*/ 17 h 121"/>
                  <a:gd name="T22" fmla="*/ 73 w 197"/>
                  <a:gd name="T23" fmla="*/ 17 h 121"/>
                  <a:gd name="T24" fmla="*/ 69 w 197"/>
                  <a:gd name="T25" fmla="*/ 17 h 121"/>
                  <a:gd name="T26" fmla="*/ 63 w 197"/>
                  <a:gd name="T27" fmla="*/ 16 h 121"/>
                  <a:gd name="T28" fmla="*/ 57 w 197"/>
                  <a:gd name="T29" fmla="*/ 16 h 121"/>
                  <a:gd name="T30" fmla="*/ 51 w 197"/>
                  <a:gd name="T31" fmla="*/ 15 h 121"/>
                  <a:gd name="T32" fmla="*/ 45 w 197"/>
                  <a:gd name="T33" fmla="*/ 14 h 121"/>
                  <a:gd name="T34" fmla="*/ 37 w 197"/>
                  <a:gd name="T35" fmla="*/ 13 h 121"/>
                  <a:gd name="T36" fmla="*/ 30 w 197"/>
                  <a:gd name="T37" fmla="*/ 12 h 121"/>
                  <a:gd name="T38" fmla="*/ 24 w 197"/>
                  <a:gd name="T39" fmla="*/ 11 h 121"/>
                  <a:gd name="T40" fmla="*/ 18 w 197"/>
                  <a:gd name="T41" fmla="*/ 9 h 121"/>
                  <a:gd name="T42" fmla="*/ 12 w 197"/>
                  <a:gd name="T43" fmla="*/ 7 h 121"/>
                  <a:gd name="T44" fmla="*/ 7 w 197"/>
                  <a:gd name="T45" fmla="*/ 5 h 121"/>
                  <a:gd name="T46" fmla="*/ 3 w 197"/>
                  <a:gd name="T47" fmla="*/ 2 h 121"/>
                  <a:gd name="T48" fmla="*/ 0 w 197"/>
                  <a:gd name="T49" fmla="*/ 0 h 121"/>
                  <a:gd name="T50" fmla="*/ 2 w 197"/>
                  <a:gd name="T51" fmla="*/ 1 h 121"/>
                  <a:gd name="T52" fmla="*/ 7 w 197"/>
                  <a:gd name="T53" fmla="*/ 4 h 121"/>
                  <a:gd name="T54" fmla="*/ 15 w 197"/>
                  <a:gd name="T55" fmla="*/ 7 h 121"/>
                  <a:gd name="T56" fmla="*/ 24 w 197"/>
                  <a:gd name="T57" fmla="*/ 12 h 121"/>
                  <a:gd name="T58" fmla="*/ 35 w 197"/>
                  <a:gd name="T59" fmla="*/ 16 h 121"/>
                  <a:gd name="T60" fmla="*/ 46 w 197"/>
                  <a:gd name="T61" fmla="*/ 20 h 121"/>
                  <a:gd name="T62" fmla="*/ 57 w 197"/>
                  <a:gd name="T63" fmla="*/ 23 h 121"/>
                  <a:gd name="T64" fmla="*/ 67 w 197"/>
                  <a:gd name="T65" fmla="*/ 24 h 121"/>
                  <a:gd name="T66" fmla="*/ 43 w 197"/>
                  <a:gd name="T67" fmla="*/ 48 h 1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7" h="121">
                    <a:moveTo>
                      <a:pt x="106" y="121"/>
                    </a:moveTo>
                    <a:lnTo>
                      <a:pt x="109" y="119"/>
                    </a:lnTo>
                    <a:lnTo>
                      <a:pt x="119" y="113"/>
                    </a:lnTo>
                    <a:lnTo>
                      <a:pt x="134" y="104"/>
                    </a:lnTo>
                    <a:lnTo>
                      <a:pt x="149" y="93"/>
                    </a:lnTo>
                    <a:lnTo>
                      <a:pt x="165" y="81"/>
                    </a:lnTo>
                    <a:lnTo>
                      <a:pt x="180" y="69"/>
                    </a:lnTo>
                    <a:lnTo>
                      <a:pt x="191" y="56"/>
                    </a:lnTo>
                    <a:lnTo>
                      <a:pt x="197" y="44"/>
                    </a:lnTo>
                    <a:lnTo>
                      <a:pt x="195" y="44"/>
                    </a:lnTo>
                    <a:lnTo>
                      <a:pt x="189" y="44"/>
                    </a:lnTo>
                    <a:lnTo>
                      <a:pt x="182" y="43"/>
                    </a:lnTo>
                    <a:lnTo>
                      <a:pt x="171" y="42"/>
                    </a:lnTo>
                    <a:lnTo>
                      <a:pt x="158" y="41"/>
                    </a:lnTo>
                    <a:lnTo>
                      <a:pt x="142" y="40"/>
                    </a:lnTo>
                    <a:lnTo>
                      <a:pt x="127" y="38"/>
                    </a:lnTo>
                    <a:lnTo>
                      <a:pt x="111" y="36"/>
                    </a:lnTo>
                    <a:lnTo>
                      <a:pt x="93" y="33"/>
                    </a:lnTo>
                    <a:lnTo>
                      <a:pt x="76" y="30"/>
                    </a:lnTo>
                    <a:lnTo>
                      <a:pt x="59" y="27"/>
                    </a:lnTo>
                    <a:lnTo>
                      <a:pt x="44" y="23"/>
                    </a:lnTo>
                    <a:lnTo>
                      <a:pt x="30" y="17"/>
                    </a:lnTo>
                    <a:lnTo>
                      <a:pt x="18" y="13"/>
                    </a:lnTo>
                    <a:lnTo>
                      <a:pt x="8" y="6"/>
                    </a:lnTo>
                    <a:lnTo>
                      <a:pt x="0" y="0"/>
                    </a:lnTo>
                    <a:lnTo>
                      <a:pt x="5" y="2"/>
                    </a:lnTo>
                    <a:lnTo>
                      <a:pt x="18" y="9"/>
                    </a:lnTo>
                    <a:lnTo>
                      <a:pt x="37" y="18"/>
                    </a:lnTo>
                    <a:lnTo>
                      <a:pt x="61" y="29"/>
                    </a:lnTo>
                    <a:lnTo>
                      <a:pt x="88" y="41"/>
                    </a:lnTo>
                    <a:lnTo>
                      <a:pt x="115" y="50"/>
                    </a:lnTo>
                    <a:lnTo>
                      <a:pt x="142" y="57"/>
                    </a:lnTo>
                    <a:lnTo>
                      <a:pt x="167" y="60"/>
                    </a:lnTo>
                    <a:lnTo>
                      <a:pt x="106" y="12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4" name="Freeform 236"/>
              <p:cNvSpPr>
                <a:spLocks/>
              </p:cNvSpPr>
              <p:nvPr/>
            </p:nvSpPr>
            <p:spPr bwMode="gray">
              <a:xfrm>
                <a:off x="3385" y="2400"/>
                <a:ext cx="122" cy="39"/>
              </a:xfrm>
              <a:custGeom>
                <a:avLst/>
                <a:gdLst>
                  <a:gd name="T0" fmla="*/ 0 w 309"/>
                  <a:gd name="T1" fmla="*/ 29 h 93"/>
                  <a:gd name="T2" fmla="*/ 1 w 309"/>
                  <a:gd name="T3" fmla="*/ 29 h 93"/>
                  <a:gd name="T4" fmla="*/ 2 w 309"/>
                  <a:gd name="T5" fmla="*/ 29 h 93"/>
                  <a:gd name="T6" fmla="*/ 6 w 309"/>
                  <a:gd name="T7" fmla="*/ 30 h 93"/>
                  <a:gd name="T8" fmla="*/ 10 w 309"/>
                  <a:gd name="T9" fmla="*/ 30 h 93"/>
                  <a:gd name="T10" fmla="*/ 15 w 309"/>
                  <a:gd name="T11" fmla="*/ 31 h 93"/>
                  <a:gd name="T12" fmla="*/ 21 w 309"/>
                  <a:gd name="T13" fmla="*/ 32 h 93"/>
                  <a:gd name="T14" fmla="*/ 26 w 309"/>
                  <a:gd name="T15" fmla="*/ 32 h 93"/>
                  <a:gd name="T16" fmla="*/ 34 w 309"/>
                  <a:gd name="T17" fmla="*/ 33 h 93"/>
                  <a:gd name="T18" fmla="*/ 40 w 309"/>
                  <a:gd name="T19" fmla="*/ 33 h 93"/>
                  <a:gd name="T20" fmla="*/ 47 w 309"/>
                  <a:gd name="T21" fmla="*/ 33 h 93"/>
                  <a:gd name="T22" fmla="*/ 54 w 309"/>
                  <a:gd name="T23" fmla="*/ 33 h 93"/>
                  <a:gd name="T24" fmla="*/ 60 w 309"/>
                  <a:gd name="T25" fmla="*/ 33 h 93"/>
                  <a:gd name="T26" fmla="*/ 66 w 309"/>
                  <a:gd name="T27" fmla="*/ 33 h 93"/>
                  <a:gd name="T28" fmla="*/ 72 w 309"/>
                  <a:gd name="T29" fmla="*/ 32 h 93"/>
                  <a:gd name="T30" fmla="*/ 77 w 309"/>
                  <a:gd name="T31" fmla="*/ 30 h 93"/>
                  <a:gd name="T32" fmla="*/ 81 w 309"/>
                  <a:gd name="T33" fmla="*/ 29 h 93"/>
                  <a:gd name="T34" fmla="*/ 82 w 309"/>
                  <a:gd name="T35" fmla="*/ 29 h 93"/>
                  <a:gd name="T36" fmla="*/ 85 w 309"/>
                  <a:gd name="T37" fmla="*/ 27 h 93"/>
                  <a:gd name="T38" fmla="*/ 90 w 309"/>
                  <a:gd name="T39" fmla="*/ 25 h 93"/>
                  <a:gd name="T40" fmla="*/ 96 w 309"/>
                  <a:gd name="T41" fmla="*/ 22 h 93"/>
                  <a:gd name="T42" fmla="*/ 102 w 309"/>
                  <a:gd name="T43" fmla="*/ 18 h 93"/>
                  <a:gd name="T44" fmla="*/ 110 w 309"/>
                  <a:gd name="T45" fmla="*/ 13 h 93"/>
                  <a:gd name="T46" fmla="*/ 116 w 309"/>
                  <a:gd name="T47" fmla="*/ 7 h 93"/>
                  <a:gd name="T48" fmla="*/ 122 w 309"/>
                  <a:gd name="T49" fmla="*/ 0 h 93"/>
                  <a:gd name="T50" fmla="*/ 122 w 309"/>
                  <a:gd name="T51" fmla="*/ 1 h 93"/>
                  <a:gd name="T52" fmla="*/ 121 w 309"/>
                  <a:gd name="T53" fmla="*/ 3 h 93"/>
                  <a:gd name="T54" fmla="*/ 120 w 309"/>
                  <a:gd name="T55" fmla="*/ 5 h 93"/>
                  <a:gd name="T56" fmla="*/ 117 w 309"/>
                  <a:gd name="T57" fmla="*/ 10 h 93"/>
                  <a:gd name="T58" fmla="*/ 114 w 309"/>
                  <a:gd name="T59" fmla="*/ 14 h 93"/>
                  <a:gd name="T60" fmla="*/ 110 w 309"/>
                  <a:gd name="T61" fmla="*/ 18 h 93"/>
                  <a:gd name="T62" fmla="*/ 105 w 309"/>
                  <a:gd name="T63" fmla="*/ 23 h 93"/>
                  <a:gd name="T64" fmla="*/ 99 w 309"/>
                  <a:gd name="T65" fmla="*/ 28 h 93"/>
                  <a:gd name="T66" fmla="*/ 92 w 309"/>
                  <a:gd name="T67" fmla="*/ 32 h 93"/>
                  <a:gd name="T68" fmla="*/ 83 w 309"/>
                  <a:gd name="T69" fmla="*/ 35 h 93"/>
                  <a:gd name="T70" fmla="*/ 73 w 309"/>
                  <a:gd name="T71" fmla="*/ 38 h 93"/>
                  <a:gd name="T72" fmla="*/ 62 w 309"/>
                  <a:gd name="T73" fmla="*/ 39 h 93"/>
                  <a:gd name="T74" fmla="*/ 49 w 309"/>
                  <a:gd name="T75" fmla="*/ 39 h 93"/>
                  <a:gd name="T76" fmla="*/ 34 w 309"/>
                  <a:gd name="T77" fmla="*/ 38 h 93"/>
                  <a:gd name="T78" fmla="*/ 18 w 309"/>
                  <a:gd name="T79" fmla="*/ 34 h 93"/>
                  <a:gd name="T80" fmla="*/ 0 w 309"/>
                  <a:gd name="T81" fmla="*/ 29 h 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9" h="93">
                    <a:moveTo>
                      <a:pt x="0" y="69"/>
                    </a:moveTo>
                    <a:lnTo>
                      <a:pt x="2" y="69"/>
                    </a:lnTo>
                    <a:lnTo>
                      <a:pt x="6" y="70"/>
                    </a:lnTo>
                    <a:lnTo>
                      <a:pt x="15" y="71"/>
                    </a:lnTo>
                    <a:lnTo>
                      <a:pt x="25" y="72"/>
                    </a:lnTo>
                    <a:lnTo>
                      <a:pt x="38" y="73"/>
                    </a:lnTo>
                    <a:lnTo>
                      <a:pt x="52" y="76"/>
                    </a:lnTo>
                    <a:lnTo>
                      <a:pt x="67" y="77"/>
                    </a:lnTo>
                    <a:lnTo>
                      <a:pt x="85" y="78"/>
                    </a:lnTo>
                    <a:lnTo>
                      <a:pt x="101" y="79"/>
                    </a:lnTo>
                    <a:lnTo>
                      <a:pt x="119" y="79"/>
                    </a:lnTo>
                    <a:lnTo>
                      <a:pt x="136" y="79"/>
                    </a:lnTo>
                    <a:lnTo>
                      <a:pt x="152" y="79"/>
                    </a:lnTo>
                    <a:lnTo>
                      <a:pt x="168" y="78"/>
                    </a:lnTo>
                    <a:lnTo>
                      <a:pt x="182" y="76"/>
                    </a:lnTo>
                    <a:lnTo>
                      <a:pt x="194" y="72"/>
                    </a:lnTo>
                    <a:lnTo>
                      <a:pt x="204" y="69"/>
                    </a:lnTo>
                    <a:lnTo>
                      <a:pt x="207" y="68"/>
                    </a:lnTo>
                    <a:lnTo>
                      <a:pt x="215" y="65"/>
                    </a:lnTo>
                    <a:lnTo>
                      <a:pt x="228" y="59"/>
                    </a:lnTo>
                    <a:lnTo>
                      <a:pt x="243" y="52"/>
                    </a:lnTo>
                    <a:lnTo>
                      <a:pt x="259" y="42"/>
                    </a:lnTo>
                    <a:lnTo>
                      <a:pt x="278" y="31"/>
                    </a:lnTo>
                    <a:lnTo>
                      <a:pt x="294" y="17"/>
                    </a:lnTo>
                    <a:lnTo>
                      <a:pt x="309" y="0"/>
                    </a:lnTo>
                    <a:lnTo>
                      <a:pt x="308" y="2"/>
                    </a:lnTo>
                    <a:lnTo>
                      <a:pt x="306" y="7"/>
                    </a:lnTo>
                    <a:lnTo>
                      <a:pt x="303" y="13"/>
                    </a:lnTo>
                    <a:lnTo>
                      <a:pt x="297" y="23"/>
                    </a:lnTo>
                    <a:lnTo>
                      <a:pt x="290" y="33"/>
                    </a:lnTo>
                    <a:lnTo>
                      <a:pt x="279" y="44"/>
                    </a:lnTo>
                    <a:lnTo>
                      <a:pt x="267" y="55"/>
                    </a:lnTo>
                    <a:lnTo>
                      <a:pt x="252" y="66"/>
                    </a:lnTo>
                    <a:lnTo>
                      <a:pt x="233" y="76"/>
                    </a:lnTo>
                    <a:lnTo>
                      <a:pt x="211" y="83"/>
                    </a:lnTo>
                    <a:lnTo>
                      <a:pt x="185" y="90"/>
                    </a:lnTo>
                    <a:lnTo>
                      <a:pt x="157" y="93"/>
                    </a:lnTo>
                    <a:lnTo>
                      <a:pt x="124" y="93"/>
                    </a:lnTo>
                    <a:lnTo>
                      <a:pt x="87" y="90"/>
                    </a:lnTo>
                    <a:lnTo>
                      <a:pt x="45" y="82"/>
                    </a:lnTo>
                    <a:lnTo>
                      <a:pt x="0"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5" name="Freeform 237"/>
              <p:cNvSpPr>
                <a:spLocks/>
              </p:cNvSpPr>
              <p:nvPr/>
            </p:nvSpPr>
            <p:spPr bwMode="gray">
              <a:xfrm>
                <a:off x="3450" y="2339"/>
                <a:ext cx="44" cy="52"/>
              </a:xfrm>
              <a:custGeom>
                <a:avLst/>
                <a:gdLst>
                  <a:gd name="T0" fmla="*/ 44 w 107"/>
                  <a:gd name="T1" fmla="*/ 52 h 133"/>
                  <a:gd name="T2" fmla="*/ 42 w 107"/>
                  <a:gd name="T3" fmla="*/ 52 h 133"/>
                  <a:gd name="T4" fmla="*/ 37 w 107"/>
                  <a:gd name="T5" fmla="*/ 50 h 133"/>
                  <a:gd name="T6" fmla="*/ 30 w 107"/>
                  <a:gd name="T7" fmla="*/ 47 h 133"/>
                  <a:gd name="T8" fmla="*/ 22 w 107"/>
                  <a:gd name="T9" fmla="*/ 43 h 133"/>
                  <a:gd name="T10" fmla="*/ 14 w 107"/>
                  <a:gd name="T11" fmla="*/ 38 h 133"/>
                  <a:gd name="T12" fmla="*/ 7 w 107"/>
                  <a:gd name="T13" fmla="*/ 32 h 133"/>
                  <a:gd name="T14" fmla="*/ 2 w 107"/>
                  <a:gd name="T15" fmla="*/ 25 h 133"/>
                  <a:gd name="T16" fmla="*/ 0 w 107"/>
                  <a:gd name="T17" fmla="*/ 16 h 133"/>
                  <a:gd name="T18" fmla="*/ 0 w 107"/>
                  <a:gd name="T19" fmla="*/ 15 h 133"/>
                  <a:gd name="T20" fmla="*/ 0 w 107"/>
                  <a:gd name="T21" fmla="*/ 12 h 133"/>
                  <a:gd name="T22" fmla="*/ 1 w 107"/>
                  <a:gd name="T23" fmla="*/ 8 h 133"/>
                  <a:gd name="T24" fmla="*/ 3 w 107"/>
                  <a:gd name="T25" fmla="*/ 5 h 133"/>
                  <a:gd name="T26" fmla="*/ 5 w 107"/>
                  <a:gd name="T27" fmla="*/ 2 h 133"/>
                  <a:gd name="T28" fmla="*/ 9 w 107"/>
                  <a:gd name="T29" fmla="*/ 0 h 133"/>
                  <a:gd name="T30" fmla="*/ 15 w 107"/>
                  <a:gd name="T31" fmla="*/ 0 h 133"/>
                  <a:gd name="T32" fmla="*/ 22 w 107"/>
                  <a:gd name="T33" fmla="*/ 4 h 133"/>
                  <a:gd name="T34" fmla="*/ 21 w 107"/>
                  <a:gd name="T35" fmla="*/ 4 h 133"/>
                  <a:gd name="T36" fmla="*/ 17 w 107"/>
                  <a:gd name="T37" fmla="*/ 5 h 133"/>
                  <a:gd name="T38" fmla="*/ 13 w 107"/>
                  <a:gd name="T39" fmla="*/ 5 h 133"/>
                  <a:gd name="T40" fmla="*/ 9 w 107"/>
                  <a:gd name="T41" fmla="*/ 7 h 133"/>
                  <a:gd name="T42" fmla="*/ 5 w 107"/>
                  <a:gd name="T43" fmla="*/ 10 h 133"/>
                  <a:gd name="T44" fmla="*/ 5 w 107"/>
                  <a:gd name="T45" fmla="*/ 14 h 133"/>
                  <a:gd name="T46" fmla="*/ 8 w 107"/>
                  <a:gd name="T47" fmla="*/ 20 h 133"/>
                  <a:gd name="T48" fmla="*/ 16 w 107"/>
                  <a:gd name="T49" fmla="*/ 28 h 133"/>
                  <a:gd name="T50" fmla="*/ 16 w 107"/>
                  <a:gd name="T51" fmla="*/ 29 h 133"/>
                  <a:gd name="T52" fmla="*/ 19 w 107"/>
                  <a:gd name="T53" fmla="*/ 32 h 133"/>
                  <a:gd name="T54" fmla="*/ 22 w 107"/>
                  <a:gd name="T55" fmla="*/ 36 h 133"/>
                  <a:gd name="T56" fmla="*/ 26 w 107"/>
                  <a:gd name="T57" fmla="*/ 40 h 133"/>
                  <a:gd name="T58" fmla="*/ 31 w 107"/>
                  <a:gd name="T59" fmla="*/ 44 h 133"/>
                  <a:gd name="T60" fmla="*/ 35 w 107"/>
                  <a:gd name="T61" fmla="*/ 48 h 133"/>
                  <a:gd name="T62" fmla="*/ 40 w 107"/>
                  <a:gd name="T63" fmla="*/ 51 h 133"/>
                  <a:gd name="T64" fmla="*/ 44 w 107"/>
                  <a:gd name="T65" fmla="*/ 52 h 1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7" h="133">
                    <a:moveTo>
                      <a:pt x="107" y="133"/>
                    </a:moveTo>
                    <a:lnTo>
                      <a:pt x="103" y="132"/>
                    </a:lnTo>
                    <a:lnTo>
                      <a:pt x="91" y="127"/>
                    </a:lnTo>
                    <a:lnTo>
                      <a:pt x="73" y="120"/>
                    </a:lnTo>
                    <a:lnTo>
                      <a:pt x="54" y="110"/>
                    </a:lnTo>
                    <a:lnTo>
                      <a:pt x="34" y="97"/>
                    </a:lnTo>
                    <a:lnTo>
                      <a:pt x="16" y="82"/>
                    </a:lnTo>
                    <a:lnTo>
                      <a:pt x="4" y="63"/>
                    </a:lnTo>
                    <a:lnTo>
                      <a:pt x="0" y="41"/>
                    </a:lnTo>
                    <a:lnTo>
                      <a:pt x="0" y="38"/>
                    </a:lnTo>
                    <a:lnTo>
                      <a:pt x="1" y="31"/>
                    </a:lnTo>
                    <a:lnTo>
                      <a:pt x="3" y="21"/>
                    </a:lnTo>
                    <a:lnTo>
                      <a:pt x="7" y="12"/>
                    </a:lnTo>
                    <a:lnTo>
                      <a:pt x="13" y="4"/>
                    </a:lnTo>
                    <a:lnTo>
                      <a:pt x="23" y="0"/>
                    </a:lnTo>
                    <a:lnTo>
                      <a:pt x="36" y="1"/>
                    </a:lnTo>
                    <a:lnTo>
                      <a:pt x="54" y="11"/>
                    </a:lnTo>
                    <a:lnTo>
                      <a:pt x="50" y="11"/>
                    </a:lnTo>
                    <a:lnTo>
                      <a:pt x="42" y="12"/>
                    </a:lnTo>
                    <a:lnTo>
                      <a:pt x="31" y="14"/>
                    </a:lnTo>
                    <a:lnTo>
                      <a:pt x="21" y="18"/>
                    </a:lnTo>
                    <a:lnTo>
                      <a:pt x="13" y="26"/>
                    </a:lnTo>
                    <a:lnTo>
                      <a:pt x="12" y="37"/>
                    </a:lnTo>
                    <a:lnTo>
                      <a:pt x="20" y="52"/>
                    </a:lnTo>
                    <a:lnTo>
                      <a:pt x="38" y="72"/>
                    </a:lnTo>
                    <a:lnTo>
                      <a:pt x="40" y="74"/>
                    </a:lnTo>
                    <a:lnTo>
                      <a:pt x="46" y="82"/>
                    </a:lnTo>
                    <a:lnTo>
                      <a:pt x="54" y="91"/>
                    </a:lnTo>
                    <a:lnTo>
                      <a:pt x="64" y="102"/>
                    </a:lnTo>
                    <a:lnTo>
                      <a:pt x="75" y="113"/>
                    </a:lnTo>
                    <a:lnTo>
                      <a:pt x="86" y="123"/>
                    </a:lnTo>
                    <a:lnTo>
                      <a:pt x="97" y="131"/>
                    </a:lnTo>
                    <a:lnTo>
                      <a:pt x="107" y="13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6" name="Freeform 238"/>
              <p:cNvSpPr>
                <a:spLocks/>
              </p:cNvSpPr>
              <p:nvPr/>
            </p:nvSpPr>
            <p:spPr bwMode="gray">
              <a:xfrm>
                <a:off x="3490" y="2343"/>
                <a:ext cx="52" cy="31"/>
              </a:xfrm>
              <a:custGeom>
                <a:avLst/>
                <a:gdLst>
                  <a:gd name="T0" fmla="*/ 0 w 129"/>
                  <a:gd name="T1" fmla="*/ 0 h 72"/>
                  <a:gd name="T2" fmla="*/ 2 w 129"/>
                  <a:gd name="T3" fmla="*/ 2 h 72"/>
                  <a:gd name="T4" fmla="*/ 6 w 129"/>
                  <a:gd name="T5" fmla="*/ 6 h 72"/>
                  <a:gd name="T6" fmla="*/ 12 w 129"/>
                  <a:gd name="T7" fmla="*/ 12 h 72"/>
                  <a:gd name="T8" fmla="*/ 21 w 129"/>
                  <a:gd name="T9" fmla="*/ 18 h 72"/>
                  <a:gd name="T10" fmla="*/ 29 w 129"/>
                  <a:gd name="T11" fmla="*/ 23 h 72"/>
                  <a:gd name="T12" fmla="*/ 37 w 129"/>
                  <a:gd name="T13" fmla="*/ 26 h 72"/>
                  <a:gd name="T14" fmla="*/ 46 w 129"/>
                  <a:gd name="T15" fmla="*/ 27 h 72"/>
                  <a:gd name="T16" fmla="*/ 52 w 129"/>
                  <a:gd name="T17" fmla="*/ 23 h 72"/>
                  <a:gd name="T18" fmla="*/ 52 w 129"/>
                  <a:gd name="T19" fmla="*/ 24 h 72"/>
                  <a:gd name="T20" fmla="*/ 50 w 129"/>
                  <a:gd name="T21" fmla="*/ 27 h 72"/>
                  <a:gd name="T22" fmla="*/ 47 w 129"/>
                  <a:gd name="T23" fmla="*/ 30 h 72"/>
                  <a:gd name="T24" fmla="*/ 42 w 129"/>
                  <a:gd name="T25" fmla="*/ 31 h 72"/>
                  <a:gd name="T26" fmla="*/ 35 w 129"/>
                  <a:gd name="T27" fmla="*/ 30 h 72"/>
                  <a:gd name="T28" fmla="*/ 26 w 129"/>
                  <a:gd name="T29" fmla="*/ 25 h 72"/>
                  <a:gd name="T30" fmla="*/ 15 w 129"/>
                  <a:gd name="T31" fmla="*/ 16 h 72"/>
                  <a:gd name="T32" fmla="*/ 0 w 12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9" h="72">
                    <a:moveTo>
                      <a:pt x="0" y="0"/>
                    </a:moveTo>
                    <a:lnTo>
                      <a:pt x="5" y="5"/>
                    </a:lnTo>
                    <a:lnTo>
                      <a:pt x="16" y="14"/>
                    </a:lnTo>
                    <a:lnTo>
                      <a:pt x="31" y="27"/>
                    </a:lnTo>
                    <a:lnTo>
                      <a:pt x="51" y="42"/>
                    </a:lnTo>
                    <a:lnTo>
                      <a:pt x="71" y="54"/>
                    </a:lnTo>
                    <a:lnTo>
                      <a:pt x="93" y="61"/>
                    </a:lnTo>
                    <a:lnTo>
                      <a:pt x="113" y="62"/>
                    </a:lnTo>
                    <a:lnTo>
                      <a:pt x="129" y="54"/>
                    </a:lnTo>
                    <a:lnTo>
                      <a:pt x="128" y="56"/>
                    </a:lnTo>
                    <a:lnTo>
                      <a:pt x="124" y="62"/>
                    </a:lnTo>
                    <a:lnTo>
                      <a:pt x="116" y="69"/>
                    </a:lnTo>
                    <a:lnTo>
                      <a:pt x="104" y="72"/>
                    </a:lnTo>
                    <a:lnTo>
                      <a:pt x="88" y="70"/>
                    </a:lnTo>
                    <a:lnTo>
                      <a:pt x="65" y="59"/>
                    </a:lnTo>
                    <a:lnTo>
                      <a:pt x="36" y="37"/>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7" name="Freeform 239"/>
              <p:cNvSpPr>
                <a:spLocks/>
              </p:cNvSpPr>
              <p:nvPr/>
            </p:nvSpPr>
            <p:spPr bwMode="gray">
              <a:xfrm>
                <a:off x="3555" y="2370"/>
                <a:ext cx="66" cy="34"/>
              </a:xfrm>
              <a:custGeom>
                <a:avLst/>
                <a:gdLst>
                  <a:gd name="T0" fmla="*/ 0 w 165"/>
                  <a:gd name="T1" fmla="*/ 0 h 88"/>
                  <a:gd name="T2" fmla="*/ 0 w 165"/>
                  <a:gd name="T3" fmla="*/ 2 h 88"/>
                  <a:gd name="T4" fmla="*/ 1 w 165"/>
                  <a:gd name="T5" fmla="*/ 6 h 88"/>
                  <a:gd name="T6" fmla="*/ 4 w 165"/>
                  <a:gd name="T7" fmla="*/ 12 h 88"/>
                  <a:gd name="T8" fmla="*/ 10 w 165"/>
                  <a:gd name="T9" fmla="*/ 19 h 88"/>
                  <a:gd name="T10" fmla="*/ 17 w 165"/>
                  <a:gd name="T11" fmla="*/ 25 h 88"/>
                  <a:gd name="T12" fmla="*/ 29 w 165"/>
                  <a:gd name="T13" fmla="*/ 29 h 88"/>
                  <a:gd name="T14" fmla="*/ 45 w 165"/>
                  <a:gd name="T15" fmla="*/ 31 h 88"/>
                  <a:gd name="T16" fmla="*/ 66 w 165"/>
                  <a:gd name="T17" fmla="*/ 29 h 88"/>
                  <a:gd name="T18" fmla="*/ 64 w 165"/>
                  <a:gd name="T19" fmla="*/ 30 h 88"/>
                  <a:gd name="T20" fmla="*/ 56 w 165"/>
                  <a:gd name="T21" fmla="*/ 32 h 88"/>
                  <a:gd name="T22" fmla="*/ 47 w 165"/>
                  <a:gd name="T23" fmla="*/ 34 h 88"/>
                  <a:gd name="T24" fmla="*/ 35 w 165"/>
                  <a:gd name="T25" fmla="*/ 34 h 88"/>
                  <a:gd name="T26" fmla="*/ 24 w 165"/>
                  <a:gd name="T27" fmla="*/ 32 h 88"/>
                  <a:gd name="T28" fmla="*/ 13 w 165"/>
                  <a:gd name="T29" fmla="*/ 27 h 88"/>
                  <a:gd name="T30" fmla="*/ 5 w 165"/>
                  <a:gd name="T31" fmla="*/ 17 h 88"/>
                  <a:gd name="T32" fmla="*/ 0 w 165"/>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5" h="88">
                    <a:moveTo>
                      <a:pt x="0" y="0"/>
                    </a:moveTo>
                    <a:lnTo>
                      <a:pt x="1" y="4"/>
                    </a:lnTo>
                    <a:lnTo>
                      <a:pt x="3" y="16"/>
                    </a:lnTo>
                    <a:lnTo>
                      <a:pt x="11" y="32"/>
                    </a:lnTo>
                    <a:lnTo>
                      <a:pt x="24" y="49"/>
                    </a:lnTo>
                    <a:lnTo>
                      <a:pt x="43" y="64"/>
                    </a:lnTo>
                    <a:lnTo>
                      <a:pt x="73" y="76"/>
                    </a:lnTo>
                    <a:lnTo>
                      <a:pt x="113" y="81"/>
                    </a:lnTo>
                    <a:lnTo>
                      <a:pt x="165" y="75"/>
                    </a:lnTo>
                    <a:lnTo>
                      <a:pt x="159" y="77"/>
                    </a:lnTo>
                    <a:lnTo>
                      <a:pt x="141" y="83"/>
                    </a:lnTo>
                    <a:lnTo>
                      <a:pt x="117" y="87"/>
                    </a:lnTo>
                    <a:lnTo>
                      <a:pt x="88" y="88"/>
                    </a:lnTo>
                    <a:lnTo>
                      <a:pt x="59" y="84"/>
                    </a:lnTo>
                    <a:lnTo>
                      <a:pt x="32" y="70"/>
                    </a:lnTo>
                    <a:lnTo>
                      <a:pt x="12" y="4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8" name="Freeform 240"/>
              <p:cNvSpPr>
                <a:spLocks/>
              </p:cNvSpPr>
              <p:nvPr/>
            </p:nvSpPr>
            <p:spPr bwMode="gray">
              <a:xfrm>
                <a:off x="3625" y="2413"/>
                <a:ext cx="39" cy="140"/>
              </a:xfrm>
              <a:custGeom>
                <a:avLst/>
                <a:gdLst>
                  <a:gd name="T0" fmla="*/ 1 w 100"/>
                  <a:gd name="T1" fmla="*/ 0 h 356"/>
                  <a:gd name="T2" fmla="*/ 1 w 100"/>
                  <a:gd name="T3" fmla="*/ 4 h 356"/>
                  <a:gd name="T4" fmla="*/ 2 w 100"/>
                  <a:gd name="T5" fmla="*/ 16 h 356"/>
                  <a:gd name="T6" fmla="*/ 4 w 100"/>
                  <a:gd name="T7" fmla="*/ 34 h 356"/>
                  <a:gd name="T8" fmla="*/ 7 w 100"/>
                  <a:gd name="T9" fmla="*/ 55 h 356"/>
                  <a:gd name="T10" fmla="*/ 11 w 100"/>
                  <a:gd name="T11" fmla="*/ 79 h 356"/>
                  <a:gd name="T12" fmla="*/ 18 w 100"/>
                  <a:gd name="T13" fmla="*/ 102 h 356"/>
                  <a:gd name="T14" fmla="*/ 27 w 100"/>
                  <a:gd name="T15" fmla="*/ 123 h 356"/>
                  <a:gd name="T16" fmla="*/ 39 w 100"/>
                  <a:gd name="T17" fmla="*/ 140 h 356"/>
                  <a:gd name="T18" fmla="*/ 37 w 100"/>
                  <a:gd name="T19" fmla="*/ 138 h 356"/>
                  <a:gd name="T20" fmla="*/ 32 w 100"/>
                  <a:gd name="T21" fmla="*/ 133 h 356"/>
                  <a:gd name="T22" fmla="*/ 25 w 100"/>
                  <a:gd name="T23" fmla="*/ 123 h 356"/>
                  <a:gd name="T24" fmla="*/ 16 w 100"/>
                  <a:gd name="T25" fmla="*/ 109 h 356"/>
                  <a:gd name="T26" fmla="*/ 9 w 100"/>
                  <a:gd name="T27" fmla="*/ 90 h 356"/>
                  <a:gd name="T28" fmla="*/ 3 w 100"/>
                  <a:gd name="T29" fmla="*/ 66 h 356"/>
                  <a:gd name="T30" fmla="*/ 0 w 100"/>
                  <a:gd name="T31" fmla="*/ 36 h 356"/>
                  <a:gd name="T32" fmla="*/ 1 w 100"/>
                  <a:gd name="T33" fmla="*/ 0 h 3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356">
                    <a:moveTo>
                      <a:pt x="2" y="0"/>
                    </a:moveTo>
                    <a:lnTo>
                      <a:pt x="2" y="11"/>
                    </a:lnTo>
                    <a:lnTo>
                      <a:pt x="4" y="41"/>
                    </a:lnTo>
                    <a:lnTo>
                      <a:pt x="9" y="86"/>
                    </a:lnTo>
                    <a:lnTo>
                      <a:pt x="17" y="141"/>
                    </a:lnTo>
                    <a:lnTo>
                      <a:pt x="29" y="200"/>
                    </a:lnTo>
                    <a:lnTo>
                      <a:pt x="47" y="259"/>
                    </a:lnTo>
                    <a:lnTo>
                      <a:pt x="69" y="312"/>
                    </a:lnTo>
                    <a:lnTo>
                      <a:pt x="100" y="356"/>
                    </a:lnTo>
                    <a:lnTo>
                      <a:pt x="95" y="351"/>
                    </a:lnTo>
                    <a:lnTo>
                      <a:pt x="81" y="337"/>
                    </a:lnTo>
                    <a:lnTo>
                      <a:pt x="63" y="313"/>
                    </a:lnTo>
                    <a:lnTo>
                      <a:pt x="42" y="277"/>
                    </a:lnTo>
                    <a:lnTo>
                      <a:pt x="23" y="229"/>
                    </a:lnTo>
                    <a:lnTo>
                      <a:pt x="7" y="167"/>
                    </a:lnTo>
                    <a:lnTo>
                      <a:pt x="0" y="92"/>
                    </a:lnTo>
                    <a:lnTo>
                      <a:pt x="2"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29" name="Freeform 241"/>
              <p:cNvSpPr>
                <a:spLocks/>
              </p:cNvSpPr>
              <p:nvPr/>
            </p:nvSpPr>
            <p:spPr bwMode="gray">
              <a:xfrm>
                <a:off x="3669" y="2535"/>
                <a:ext cx="21" cy="31"/>
              </a:xfrm>
              <a:custGeom>
                <a:avLst/>
                <a:gdLst>
                  <a:gd name="T0" fmla="*/ 0 w 54"/>
                  <a:gd name="T1" fmla="*/ 31 h 83"/>
                  <a:gd name="T2" fmla="*/ 1 w 54"/>
                  <a:gd name="T3" fmla="*/ 31 h 83"/>
                  <a:gd name="T4" fmla="*/ 4 w 54"/>
                  <a:gd name="T5" fmla="*/ 30 h 83"/>
                  <a:gd name="T6" fmla="*/ 7 w 54"/>
                  <a:gd name="T7" fmla="*/ 29 h 83"/>
                  <a:gd name="T8" fmla="*/ 11 w 54"/>
                  <a:gd name="T9" fmla="*/ 26 h 83"/>
                  <a:gd name="T10" fmla="*/ 16 w 54"/>
                  <a:gd name="T11" fmla="*/ 22 h 83"/>
                  <a:gd name="T12" fmla="*/ 19 w 54"/>
                  <a:gd name="T13" fmla="*/ 17 h 83"/>
                  <a:gd name="T14" fmla="*/ 21 w 54"/>
                  <a:gd name="T15" fmla="*/ 9 h 83"/>
                  <a:gd name="T16" fmla="*/ 21 w 54"/>
                  <a:gd name="T17" fmla="*/ 0 h 83"/>
                  <a:gd name="T18" fmla="*/ 21 w 54"/>
                  <a:gd name="T19" fmla="*/ 1 h 83"/>
                  <a:gd name="T20" fmla="*/ 21 w 54"/>
                  <a:gd name="T21" fmla="*/ 5 h 83"/>
                  <a:gd name="T22" fmla="*/ 21 w 54"/>
                  <a:gd name="T23" fmla="*/ 10 h 83"/>
                  <a:gd name="T24" fmla="*/ 20 w 54"/>
                  <a:gd name="T25" fmla="*/ 16 h 83"/>
                  <a:gd name="T26" fmla="*/ 18 w 54"/>
                  <a:gd name="T27" fmla="*/ 21 h 83"/>
                  <a:gd name="T28" fmla="*/ 14 w 54"/>
                  <a:gd name="T29" fmla="*/ 26 h 83"/>
                  <a:gd name="T30" fmla="*/ 8 w 54"/>
                  <a:gd name="T31" fmla="*/ 30 h 83"/>
                  <a:gd name="T32" fmla="*/ 0 w 54"/>
                  <a:gd name="T33" fmla="*/ 31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83">
                    <a:moveTo>
                      <a:pt x="0" y="83"/>
                    </a:moveTo>
                    <a:lnTo>
                      <a:pt x="2" y="83"/>
                    </a:lnTo>
                    <a:lnTo>
                      <a:pt x="9" y="81"/>
                    </a:lnTo>
                    <a:lnTo>
                      <a:pt x="18" y="77"/>
                    </a:lnTo>
                    <a:lnTo>
                      <a:pt x="29" y="70"/>
                    </a:lnTo>
                    <a:lnTo>
                      <a:pt x="40" y="59"/>
                    </a:lnTo>
                    <a:lnTo>
                      <a:pt x="48" y="45"/>
                    </a:lnTo>
                    <a:lnTo>
                      <a:pt x="53" y="25"/>
                    </a:lnTo>
                    <a:lnTo>
                      <a:pt x="53" y="0"/>
                    </a:lnTo>
                    <a:lnTo>
                      <a:pt x="53" y="4"/>
                    </a:lnTo>
                    <a:lnTo>
                      <a:pt x="54" y="13"/>
                    </a:lnTo>
                    <a:lnTo>
                      <a:pt x="54" y="26"/>
                    </a:lnTo>
                    <a:lnTo>
                      <a:pt x="52" y="42"/>
                    </a:lnTo>
                    <a:lnTo>
                      <a:pt x="47" y="57"/>
                    </a:lnTo>
                    <a:lnTo>
                      <a:pt x="37" y="70"/>
                    </a:lnTo>
                    <a:lnTo>
                      <a:pt x="21" y="80"/>
                    </a:lnTo>
                    <a:lnTo>
                      <a:pt x="0" y="8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0" name="Freeform 242"/>
              <p:cNvSpPr>
                <a:spLocks/>
              </p:cNvSpPr>
              <p:nvPr/>
            </p:nvSpPr>
            <p:spPr bwMode="gray">
              <a:xfrm>
                <a:off x="3690" y="2400"/>
                <a:ext cx="66" cy="109"/>
              </a:xfrm>
              <a:custGeom>
                <a:avLst/>
                <a:gdLst>
                  <a:gd name="T0" fmla="*/ 0 w 169"/>
                  <a:gd name="T1" fmla="*/ 109 h 281"/>
                  <a:gd name="T2" fmla="*/ 0 w 169"/>
                  <a:gd name="T3" fmla="*/ 107 h 281"/>
                  <a:gd name="T4" fmla="*/ 0 w 169"/>
                  <a:gd name="T5" fmla="*/ 103 h 281"/>
                  <a:gd name="T6" fmla="*/ 0 w 169"/>
                  <a:gd name="T7" fmla="*/ 96 h 281"/>
                  <a:gd name="T8" fmla="*/ 2 w 169"/>
                  <a:gd name="T9" fmla="*/ 87 h 281"/>
                  <a:gd name="T10" fmla="*/ 4 w 169"/>
                  <a:gd name="T11" fmla="*/ 78 h 281"/>
                  <a:gd name="T12" fmla="*/ 8 w 169"/>
                  <a:gd name="T13" fmla="*/ 69 h 281"/>
                  <a:gd name="T14" fmla="*/ 13 w 169"/>
                  <a:gd name="T15" fmla="*/ 61 h 281"/>
                  <a:gd name="T16" fmla="*/ 21 w 169"/>
                  <a:gd name="T17" fmla="*/ 53 h 281"/>
                  <a:gd name="T18" fmla="*/ 24 w 169"/>
                  <a:gd name="T19" fmla="*/ 49 h 281"/>
                  <a:gd name="T20" fmla="*/ 29 w 169"/>
                  <a:gd name="T21" fmla="*/ 43 h 281"/>
                  <a:gd name="T22" fmla="*/ 33 w 169"/>
                  <a:gd name="T23" fmla="*/ 35 h 281"/>
                  <a:gd name="T24" fmla="*/ 38 w 169"/>
                  <a:gd name="T25" fmla="*/ 26 h 281"/>
                  <a:gd name="T26" fmla="*/ 43 w 169"/>
                  <a:gd name="T27" fmla="*/ 17 h 281"/>
                  <a:gd name="T28" fmla="*/ 50 w 169"/>
                  <a:gd name="T29" fmla="*/ 9 h 281"/>
                  <a:gd name="T30" fmla="*/ 56 w 169"/>
                  <a:gd name="T31" fmla="*/ 3 h 281"/>
                  <a:gd name="T32" fmla="*/ 62 w 169"/>
                  <a:gd name="T33" fmla="*/ 0 h 281"/>
                  <a:gd name="T34" fmla="*/ 66 w 169"/>
                  <a:gd name="T35" fmla="*/ 0 h 281"/>
                  <a:gd name="T36" fmla="*/ 65 w 169"/>
                  <a:gd name="T37" fmla="*/ 2 h 281"/>
                  <a:gd name="T38" fmla="*/ 61 w 169"/>
                  <a:gd name="T39" fmla="*/ 5 h 281"/>
                  <a:gd name="T40" fmla="*/ 54 w 169"/>
                  <a:gd name="T41" fmla="*/ 10 h 281"/>
                  <a:gd name="T42" fmla="*/ 46 w 169"/>
                  <a:gd name="T43" fmla="*/ 17 h 281"/>
                  <a:gd name="T44" fmla="*/ 40 w 169"/>
                  <a:gd name="T45" fmla="*/ 26 h 281"/>
                  <a:gd name="T46" fmla="*/ 34 w 169"/>
                  <a:gd name="T47" fmla="*/ 37 h 281"/>
                  <a:gd name="T48" fmla="*/ 32 w 169"/>
                  <a:gd name="T49" fmla="*/ 50 h 281"/>
                  <a:gd name="T50" fmla="*/ 31 w 169"/>
                  <a:gd name="T51" fmla="*/ 51 h 281"/>
                  <a:gd name="T52" fmla="*/ 28 w 169"/>
                  <a:gd name="T53" fmla="*/ 54 h 281"/>
                  <a:gd name="T54" fmla="*/ 24 w 169"/>
                  <a:gd name="T55" fmla="*/ 58 h 281"/>
                  <a:gd name="T56" fmla="*/ 18 w 169"/>
                  <a:gd name="T57" fmla="*/ 64 h 281"/>
                  <a:gd name="T58" fmla="*/ 13 w 169"/>
                  <a:gd name="T59" fmla="*/ 72 h 281"/>
                  <a:gd name="T60" fmla="*/ 8 w 169"/>
                  <a:gd name="T61" fmla="*/ 82 h 281"/>
                  <a:gd name="T62" fmla="*/ 3 w 169"/>
                  <a:gd name="T63" fmla="*/ 95 h 281"/>
                  <a:gd name="T64" fmla="*/ 0 w 169"/>
                  <a:gd name="T65" fmla="*/ 109 h 2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281">
                    <a:moveTo>
                      <a:pt x="0" y="281"/>
                    </a:moveTo>
                    <a:lnTo>
                      <a:pt x="0" y="277"/>
                    </a:lnTo>
                    <a:lnTo>
                      <a:pt x="0" y="265"/>
                    </a:lnTo>
                    <a:lnTo>
                      <a:pt x="1" y="247"/>
                    </a:lnTo>
                    <a:lnTo>
                      <a:pt x="4" y="225"/>
                    </a:lnTo>
                    <a:lnTo>
                      <a:pt x="11" y="201"/>
                    </a:lnTo>
                    <a:lnTo>
                      <a:pt x="21" y="177"/>
                    </a:lnTo>
                    <a:lnTo>
                      <a:pt x="34" y="156"/>
                    </a:lnTo>
                    <a:lnTo>
                      <a:pt x="54" y="137"/>
                    </a:lnTo>
                    <a:lnTo>
                      <a:pt x="62" y="127"/>
                    </a:lnTo>
                    <a:lnTo>
                      <a:pt x="73" y="111"/>
                    </a:lnTo>
                    <a:lnTo>
                      <a:pt x="84" y="89"/>
                    </a:lnTo>
                    <a:lnTo>
                      <a:pt x="97" y="66"/>
                    </a:lnTo>
                    <a:lnTo>
                      <a:pt x="111" y="43"/>
                    </a:lnTo>
                    <a:lnTo>
                      <a:pt x="127" y="24"/>
                    </a:lnTo>
                    <a:lnTo>
                      <a:pt x="143" y="8"/>
                    </a:lnTo>
                    <a:lnTo>
                      <a:pt x="159" y="1"/>
                    </a:lnTo>
                    <a:lnTo>
                      <a:pt x="169" y="0"/>
                    </a:lnTo>
                    <a:lnTo>
                      <a:pt x="167" y="4"/>
                    </a:lnTo>
                    <a:lnTo>
                      <a:pt x="155" y="13"/>
                    </a:lnTo>
                    <a:lnTo>
                      <a:pt x="139" y="26"/>
                    </a:lnTo>
                    <a:lnTo>
                      <a:pt x="119" y="43"/>
                    </a:lnTo>
                    <a:lnTo>
                      <a:pt x="102" y="67"/>
                    </a:lnTo>
                    <a:lnTo>
                      <a:pt x="88" y="96"/>
                    </a:lnTo>
                    <a:lnTo>
                      <a:pt x="83" y="129"/>
                    </a:lnTo>
                    <a:lnTo>
                      <a:pt x="80" y="132"/>
                    </a:lnTo>
                    <a:lnTo>
                      <a:pt x="72" y="138"/>
                    </a:lnTo>
                    <a:lnTo>
                      <a:pt x="61" y="149"/>
                    </a:lnTo>
                    <a:lnTo>
                      <a:pt x="47" y="165"/>
                    </a:lnTo>
                    <a:lnTo>
                      <a:pt x="33" y="186"/>
                    </a:lnTo>
                    <a:lnTo>
                      <a:pt x="20" y="212"/>
                    </a:lnTo>
                    <a:lnTo>
                      <a:pt x="8" y="244"/>
                    </a:lnTo>
                    <a:lnTo>
                      <a:pt x="0" y="2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1" name="Freeform 243"/>
              <p:cNvSpPr>
                <a:spLocks/>
              </p:cNvSpPr>
              <p:nvPr/>
            </p:nvSpPr>
            <p:spPr bwMode="gray">
              <a:xfrm>
                <a:off x="3769" y="2370"/>
                <a:ext cx="39" cy="39"/>
              </a:xfrm>
              <a:custGeom>
                <a:avLst/>
                <a:gdLst>
                  <a:gd name="T0" fmla="*/ 0 w 91"/>
                  <a:gd name="T1" fmla="*/ 0 h 98"/>
                  <a:gd name="T2" fmla="*/ 2 w 91"/>
                  <a:gd name="T3" fmla="*/ 1 h 98"/>
                  <a:gd name="T4" fmla="*/ 6 w 91"/>
                  <a:gd name="T5" fmla="*/ 4 h 98"/>
                  <a:gd name="T6" fmla="*/ 12 w 91"/>
                  <a:gd name="T7" fmla="*/ 8 h 98"/>
                  <a:gd name="T8" fmla="*/ 20 w 91"/>
                  <a:gd name="T9" fmla="*/ 13 h 98"/>
                  <a:gd name="T10" fmla="*/ 27 w 91"/>
                  <a:gd name="T11" fmla="*/ 19 h 98"/>
                  <a:gd name="T12" fmla="*/ 33 w 91"/>
                  <a:gd name="T13" fmla="*/ 25 h 98"/>
                  <a:gd name="T14" fmla="*/ 37 w 91"/>
                  <a:gd name="T15" fmla="*/ 32 h 98"/>
                  <a:gd name="T16" fmla="*/ 39 w 91"/>
                  <a:gd name="T17" fmla="*/ 39 h 98"/>
                  <a:gd name="T18" fmla="*/ 39 w 91"/>
                  <a:gd name="T19" fmla="*/ 38 h 98"/>
                  <a:gd name="T20" fmla="*/ 39 w 91"/>
                  <a:gd name="T21" fmla="*/ 35 h 98"/>
                  <a:gd name="T22" fmla="*/ 37 w 91"/>
                  <a:gd name="T23" fmla="*/ 30 h 98"/>
                  <a:gd name="T24" fmla="*/ 34 w 91"/>
                  <a:gd name="T25" fmla="*/ 24 h 98"/>
                  <a:gd name="T26" fmla="*/ 30 w 91"/>
                  <a:gd name="T27" fmla="*/ 18 h 98"/>
                  <a:gd name="T28" fmla="*/ 23 w 91"/>
                  <a:gd name="T29" fmla="*/ 11 h 98"/>
                  <a:gd name="T30" fmla="*/ 13 w 91"/>
                  <a:gd name="T31" fmla="*/ 5 h 98"/>
                  <a:gd name="T32" fmla="*/ 0 w 91"/>
                  <a:gd name="T33" fmla="*/ 0 h 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1" h="98">
                    <a:moveTo>
                      <a:pt x="0" y="0"/>
                    </a:moveTo>
                    <a:lnTo>
                      <a:pt x="5" y="2"/>
                    </a:lnTo>
                    <a:lnTo>
                      <a:pt x="14" y="9"/>
                    </a:lnTo>
                    <a:lnTo>
                      <a:pt x="29" y="19"/>
                    </a:lnTo>
                    <a:lnTo>
                      <a:pt x="46" y="32"/>
                    </a:lnTo>
                    <a:lnTo>
                      <a:pt x="62" y="47"/>
                    </a:lnTo>
                    <a:lnTo>
                      <a:pt x="77" y="63"/>
                    </a:lnTo>
                    <a:lnTo>
                      <a:pt x="86" y="81"/>
                    </a:lnTo>
                    <a:lnTo>
                      <a:pt x="91" y="98"/>
                    </a:lnTo>
                    <a:lnTo>
                      <a:pt x="91" y="95"/>
                    </a:lnTo>
                    <a:lnTo>
                      <a:pt x="90" y="87"/>
                    </a:lnTo>
                    <a:lnTo>
                      <a:pt x="86" y="75"/>
                    </a:lnTo>
                    <a:lnTo>
                      <a:pt x="80" y="60"/>
                    </a:lnTo>
                    <a:lnTo>
                      <a:pt x="69" y="45"/>
                    </a:lnTo>
                    <a:lnTo>
                      <a:pt x="53" y="28"/>
                    </a:lnTo>
                    <a:lnTo>
                      <a:pt x="30" y="13"/>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2" name="Freeform 244"/>
              <p:cNvSpPr>
                <a:spLocks/>
              </p:cNvSpPr>
              <p:nvPr/>
            </p:nvSpPr>
            <p:spPr bwMode="gray">
              <a:xfrm>
                <a:off x="3821" y="2409"/>
                <a:ext cx="14" cy="30"/>
              </a:xfrm>
              <a:custGeom>
                <a:avLst/>
                <a:gdLst>
                  <a:gd name="T0" fmla="*/ 0 w 37"/>
                  <a:gd name="T1" fmla="*/ 6 h 68"/>
                  <a:gd name="T2" fmla="*/ 0 w 37"/>
                  <a:gd name="T3" fmla="*/ 5 h 68"/>
                  <a:gd name="T4" fmla="*/ 1 w 37"/>
                  <a:gd name="T5" fmla="*/ 4 h 68"/>
                  <a:gd name="T6" fmla="*/ 3 w 37"/>
                  <a:gd name="T7" fmla="*/ 3 h 68"/>
                  <a:gd name="T8" fmla="*/ 5 w 37"/>
                  <a:gd name="T9" fmla="*/ 2 h 68"/>
                  <a:gd name="T10" fmla="*/ 7 w 37"/>
                  <a:gd name="T11" fmla="*/ 4 h 68"/>
                  <a:gd name="T12" fmla="*/ 9 w 37"/>
                  <a:gd name="T13" fmla="*/ 8 h 68"/>
                  <a:gd name="T14" fmla="*/ 12 w 37"/>
                  <a:gd name="T15" fmla="*/ 16 h 68"/>
                  <a:gd name="T16" fmla="*/ 14 w 37"/>
                  <a:gd name="T17" fmla="*/ 30 h 68"/>
                  <a:gd name="T18" fmla="*/ 14 w 37"/>
                  <a:gd name="T19" fmla="*/ 28 h 68"/>
                  <a:gd name="T20" fmla="*/ 13 w 37"/>
                  <a:gd name="T21" fmla="*/ 23 h 68"/>
                  <a:gd name="T22" fmla="*/ 12 w 37"/>
                  <a:gd name="T23" fmla="*/ 16 h 68"/>
                  <a:gd name="T24" fmla="*/ 10 w 37"/>
                  <a:gd name="T25" fmla="*/ 9 h 68"/>
                  <a:gd name="T26" fmla="*/ 8 w 37"/>
                  <a:gd name="T27" fmla="*/ 4 h 68"/>
                  <a:gd name="T28" fmla="*/ 6 w 37"/>
                  <a:gd name="T29" fmla="*/ 0 h 68"/>
                  <a:gd name="T30" fmla="*/ 3 w 37"/>
                  <a:gd name="T31" fmla="*/ 0 h 68"/>
                  <a:gd name="T32" fmla="*/ 0 w 37"/>
                  <a:gd name="T33" fmla="*/ 6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8">
                    <a:moveTo>
                      <a:pt x="0" y="14"/>
                    </a:moveTo>
                    <a:lnTo>
                      <a:pt x="1" y="12"/>
                    </a:lnTo>
                    <a:lnTo>
                      <a:pt x="3" y="9"/>
                    </a:lnTo>
                    <a:lnTo>
                      <a:pt x="8" y="6"/>
                    </a:lnTo>
                    <a:lnTo>
                      <a:pt x="13" y="4"/>
                    </a:lnTo>
                    <a:lnTo>
                      <a:pt x="19" y="8"/>
                    </a:lnTo>
                    <a:lnTo>
                      <a:pt x="25" y="18"/>
                    </a:lnTo>
                    <a:lnTo>
                      <a:pt x="32" y="37"/>
                    </a:lnTo>
                    <a:lnTo>
                      <a:pt x="37" y="68"/>
                    </a:lnTo>
                    <a:lnTo>
                      <a:pt x="36" y="64"/>
                    </a:lnTo>
                    <a:lnTo>
                      <a:pt x="35" y="52"/>
                    </a:lnTo>
                    <a:lnTo>
                      <a:pt x="32" y="37"/>
                    </a:lnTo>
                    <a:lnTo>
                      <a:pt x="27" y="21"/>
                    </a:lnTo>
                    <a:lnTo>
                      <a:pt x="22" y="8"/>
                    </a:lnTo>
                    <a:lnTo>
                      <a:pt x="15" y="0"/>
                    </a:lnTo>
                    <a:lnTo>
                      <a:pt x="8" y="1"/>
                    </a:lnTo>
                    <a:lnTo>
                      <a:pt x="0" y="1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3" name="Freeform 245"/>
              <p:cNvSpPr>
                <a:spLocks/>
              </p:cNvSpPr>
              <p:nvPr/>
            </p:nvSpPr>
            <p:spPr bwMode="gray">
              <a:xfrm>
                <a:off x="3363" y="2308"/>
                <a:ext cx="17" cy="101"/>
              </a:xfrm>
              <a:custGeom>
                <a:avLst/>
                <a:gdLst>
                  <a:gd name="T0" fmla="*/ 13 w 40"/>
                  <a:gd name="T1" fmla="*/ 101 h 257"/>
                  <a:gd name="T2" fmla="*/ 13 w 40"/>
                  <a:gd name="T3" fmla="*/ 99 h 257"/>
                  <a:gd name="T4" fmla="*/ 15 w 40"/>
                  <a:gd name="T5" fmla="*/ 92 h 257"/>
                  <a:gd name="T6" fmla="*/ 16 w 40"/>
                  <a:gd name="T7" fmla="*/ 81 h 257"/>
                  <a:gd name="T8" fmla="*/ 17 w 40"/>
                  <a:gd name="T9" fmla="*/ 67 h 257"/>
                  <a:gd name="T10" fmla="*/ 17 w 40"/>
                  <a:gd name="T11" fmla="*/ 51 h 257"/>
                  <a:gd name="T12" fmla="*/ 14 w 40"/>
                  <a:gd name="T13" fmla="*/ 35 h 257"/>
                  <a:gd name="T14" fmla="*/ 9 w 40"/>
                  <a:gd name="T15" fmla="*/ 17 h 257"/>
                  <a:gd name="T16" fmla="*/ 0 w 40"/>
                  <a:gd name="T17" fmla="*/ 0 h 257"/>
                  <a:gd name="T18" fmla="*/ 2 w 40"/>
                  <a:gd name="T19" fmla="*/ 7 h 257"/>
                  <a:gd name="T20" fmla="*/ 6 w 40"/>
                  <a:gd name="T21" fmla="*/ 27 h 257"/>
                  <a:gd name="T22" fmla="*/ 10 w 40"/>
                  <a:gd name="T23" fmla="*/ 59 h 257"/>
                  <a:gd name="T24" fmla="*/ 13 w 40"/>
                  <a:gd name="T25" fmla="*/ 101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257">
                    <a:moveTo>
                      <a:pt x="30" y="257"/>
                    </a:moveTo>
                    <a:lnTo>
                      <a:pt x="31" y="251"/>
                    </a:lnTo>
                    <a:lnTo>
                      <a:pt x="35" y="233"/>
                    </a:lnTo>
                    <a:lnTo>
                      <a:pt x="38" y="206"/>
                    </a:lnTo>
                    <a:lnTo>
                      <a:pt x="40" y="171"/>
                    </a:lnTo>
                    <a:lnTo>
                      <a:pt x="39" y="131"/>
                    </a:lnTo>
                    <a:lnTo>
                      <a:pt x="34" y="88"/>
                    </a:lnTo>
                    <a:lnTo>
                      <a:pt x="20" y="43"/>
                    </a:lnTo>
                    <a:lnTo>
                      <a:pt x="0" y="0"/>
                    </a:lnTo>
                    <a:lnTo>
                      <a:pt x="4" y="17"/>
                    </a:lnTo>
                    <a:lnTo>
                      <a:pt x="14" y="69"/>
                    </a:lnTo>
                    <a:lnTo>
                      <a:pt x="24" y="150"/>
                    </a:lnTo>
                    <a:lnTo>
                      <a:pt x="30" y="25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4" name="Freeform 246"/>
              <p:cNvSpPr>
                <a:spLocks/>
              </p:cNvSpPr>
              <p:nvPr/>
            </p:nvSpPr>
            <p:spPr bwMode="gray">
              <a:xfrm>
                <a:off x="3346" y="2322"/>
                <a:ext cx="17" cy="96"/>
              </a:xfrm>
              <a:custGeom>
                <a:avLst/>
                <a:gdLst>
                  <a:gd name="T0" fmla="*/ 17 w 49"/>
                  <a:gd name="T1" fmla="*/ 96 h 250"/>
                  <a:gd name="T2" fmla="*/ 16 w 49"/>
                  <a:gd name="T3" fmla="*/ 94 h 250"/>
                  <a:gd name="T4" fmla="*/ 14 w 49"/>
                  <a:gd name="T5" fmla="*/ 87 h 250"/>
                  <a:gd name="T6" fmla="*/ 11 w 49"/>
                  <a:gd name="T7" fmla="*/ 77 h 250"/>
                  <a:gd name="T8" fmla="*/ 8 w 49"/>
                  <a:gd name="T9" fmla="*/ 64 h 250"/>
                  <a:gd name="T10" fmla="*/ 5 w 49"/>
                  <a:gd name="T11" fmla="*/ 50 h 250"/>
                  <a:gd name="T12" fmla="*/ 4 w 49"/>
                  <a:gd name="T13" fmla="*/ 33 h 250"/>
                  <a:gd name="T14" fmla="*/ 4 w 49"/>
                  <a:gd name="T15" fmla="*/ 17 h 250"/>
                  <a:gd name="T16" fmla="*/ 6 w 49"/>
                  <a:gd name="T17" fmla="*/ 0 h 250"/>
                  <a:gd name="T18" fmla="*/ 6 w 49"/>
                  <a:gd name="T19" fmla="*/ 2 h 250"/>
                  <a:gd name="T20" fmla="*/ 4 w 49"/>
                  <a:gd name="T21" fmla="*/ 7 h 250"/>
                  <a:gd name="T22" fmla="*/ 1 w 49"/>
                  <a:gd name="T23" fmla="*/ 14 h 250"/>
                  <a:gd name="T24" fmla="*/ 0 w 49"/>
                  <a:gd name="T25" fmla="*/ 25 h 250"/>
                  <a:gd name="T26" fmla="*/ 0 w 49"/>
                  <a:gd name="T27" fmla="*/ 39 h 250"/>
                  <a:gd name="T28" fmla="*/ 2 w 49"/>
                  <a:gd name="T29" fmla="*/ 55 h 250"/>
                  <a:gd name="T30" fmla="*/ 7 w 49"/>
                  <a:gd name="T31" fmla="*/ 74 h 250"/>
                  <a:gd name="T32" fmla="*/ 17 w 49"/>
                  <a:gd name="T33" fmla="*/ 96 h 2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9" h="250">
                    <a:moveTo>
                      <a:pt x="49" y="250"/>
                    </a:moveTo>
                    <a:lnTo>
                      <a:pt x="47" y="244"/>
                    </a:lnTo>
                    <a:lnTo>
                      <a:pt x="40" y="227"/>
                    </a:lnTo>
                    <a:lnTo>
                      <a:pt x="31" y="201"/>
                    </a:lnTo>
                    <a:lnTo>
                      <a:pt x="23" y="167"/>
                    </a:lnTo>
                    <a:lnTo>
                      <a:pt x="15" y="129"/>
                    </a:lnTo>
                    <a:lnTo>
                      <a:pt x="11" y="87"/>
                    </a:lnTo>
                    <a:lnTo>
                      <a:pt x="11" y="44"/>
                    </a:lnTo>
                    <a:lnTo>
                      <a:pt x="18" y="0"/>
                    </a:lnTo>
                    <a:lnTo>
                      <a:pt x="16" y="5"/>
                    </a:lnTo>
                    <a:lnTo>
                      <a:pt x="11" y="17"/>
                    </a:lnTo>
                    <a:lnTo>
                      <a:pt x="4" y="37"/>
                    </a:lnTo>
                    <a:lnTo>
                      <a:pt x="0" y="66"/>
                    </a:lnTo>
                    <a:lnTo>
                      <a:pt x="0" y="101"/>
                    </a:lnTo>
                    <a:lnTo>
                      <a:pt x="6" y="144"/>
                    </a:lnTo>
                    <a:lnTo>
                      <a:pt x="21" y="193"/>
                    </a:lnTo>
                    <a:lnTo>
                      <a:pt x="49"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5" name="Freeform 247"/>
              <p:cNvSpPr>
                <a:spLocks/>
              </p:cNvSpPr>
              <p:nvPr/>
            </p:nvSpPr>
            <p:spPr bwMode="gray">
              <a:xfrm>
                <a:off x="3249" y="2295"/>
                <a:ext cx="97" cy="18"/>
              </a:xfrm>
              <a:custGeom>
                <a:avLst/>
                <a:gdLst>
                  <a:gd name="T0" fmla="*/ 0 w 234"/>
                  <a:gd name="T1" fmla="*/ 18 h 41"/>
                  <a:gd name="T2" fmla="*/ 1 w 234"/>
                  <a:gd name="T3" fmla="*/ 17 h 41"/>
                  <a:gd name="T4" fmla="*/ 5 w 234"/>
                  <a:gd name="T5" fmla="*/ 14 h 41"/>
                  <a:gd name="T6" fmla="*/ 9 w 234"/>
                  <a:gd name="T7" fmla="*/ 11 h 41"/>
                  <a:gd name="T8" fmla="*/ 15 w 234"/>
                  <a:gd name="T9" fmla="*/ 7 h 41"/>
                  <a:gd name="T10" fmla="*/ 21 w 234"/>
                  <a:gd name="T11" fmla="*/ 3 h 41"/>
                  <a:gd name="T12" fmla="*/ 27 w 234"/>
                  <a:gd name="T13" fmla="*/ 1 h 41"/>
                  <a:gd name="T14" fmla="*/ 33 w 234"/>
                  <a:gd name="T15" fmla="*/ 0 h 41"/>
                  <a:gd name="T16" fmla="*/ 37 w 234"/>
                  <a:gd name="T17" fmla="*/ 1 h 41"/>
                  <a:gd name="T18" fmla="*/ 39 w 234"/>
                  <a:gd name="T19" fmla="*/ 2 h 41"/>
                  <a:gd name="T20" fmla="*/ 44 w 234"/>
                  <a:gd name="T21" fmla="*/ 4 h 41"/>
                  <a:gd name="T22" fmla="*/ 51 w 234"/>
                  <a:gd name="T23" fmla="*/ 7 h 41"/>
                  <a:gd name="T24" fmla="*/ 59 w 234"/>
                  <a:gd name="T25" fmla="*/ 9 h 41"/>
                  <a:gd name="T26" fmla="*/ 69 w 234"/>
                  <a:gd name="T27" fmla="*/ 10 h 41"/>
                  <a:gd name="T28" fmla="*/ 79 w 234"/>
                  <a:gd name="T29" fmla="*/ 10 h 41"/>
                  <a:gd name="T30" fmla="*/ 89 w 234"/>
                  <a:gd name="T31" fmla="*/ 7 h 41"/>
                  <a:gd name="T32" fmla="*/ 97 w 234"/>
                  <a:gd name="T33" fmla="*/ 1 h 41"/>
                  <a:gd name="T34" fmla="*/ 95 w 234"/>
                  <a:gd name="T35" fmla="*/ 2 h 41"/>
                  <a:gd name="T36" fmla="*/ 91 w 234"/>
                  <a:gd name="T37" fmla="*/ 5 h 41"/>
                  <a:gd name="T38" fmla="*/ 84 w 234"/>
                  <a:gd name="T39" fmla="*/ 8 h 41"/>
                  <a:gd name="T40" fmla="*/ 75 w 234"/>
                  <a:gd name="T41" fmla="*/ 12 h 41"/>
                  <a:gd name="T42" fmla="*/ 65 w 234"/>
                  <a:gd name="T43" fmla="*/ 14 h 41"/>
                  <a:gd name="T44" fmla="*/ 53 w 234"/>
                  <a:gd name="T45" fmla="*/ 14 h 41"/>
                  <a:gd name="T46" fmla="*/ 42 w 234"/>
                  <a:gd name="T47" fmla="*/ 11 h 41"/>
                  <a:gd name="T48" fmla="*/ 32 w 234"/>
                  <a:gd name="T49" fmla="*/ 5 h 41"/>
                  <a:gd name="T50" fmla="*/ 0 w 234"/>
                  <a:gd name="T51" fmla="*/ 18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34" h="41">
                    <a:moveTo>
                      <a:pt x="0" y="41"/>
                    </a:moveTo>
                    <a:lnTo>
                      <a:pt x="3" y="39"/>
                    </a:lnTo>
                    <a:lnTo>
                      <a:pt x="11" y="33"/>
                    </a:lnTo>
                    <a:lnTo>
                      <a:pt x="21" y="25"/>
                    </a:lnTo>
                    <a:lnTo>
                      <a:pt x="36" y="15"/>
                    </a:lnTo>
                    <a:lnTo>
                      <a:pt x="51" y="7"/>
                    </a:lnTo>
                    <a:lnTo>
                      <a:pt x="66" y="2"/>
                    </a:lnTo>
                    <a:lnTo>
                      <a:pt x="79" y="0"/>
                    </a:lnTo>
                    <a:lnTo>
                      <a:pt x="90" y="3"/>
                    </a:lnTo>
                    <a:lnTo>
                      <a:pt x="95" y="5"/>
                    </a:lnTo>
                    <a:lnTo>
                      <a:pt x="105" y="10"/>
                    </a:lnTo>
                    <a:lnTo>
                      <a:pt x="122" y="15"/>
                    </a:lnTo>
                    <a:lnTo>
                      <a:pt x="143" y="21"/>
                    </a:lnTo>
                    <a:lnTo>
                      <a:pt x="166" y="23"/>
                    </a:lnTo>
                    <a:lnTo>
                      <a:pt x="190" y="23"/>
                    </a:lnTo>
                    <a:lnTo>
                      <a:pt x="214" y="16"/>
                    </a:lnTo>
                    <a:lnTo>
                      <a:pt x="234" y="3"/>
                    </a:lnTo>
                    <a:lnTo>
                      <a:pt x="230" y="5"/>
                    </a:lnTo>
                    <a:lnTo>
                      <a:pt x="219" y="12"/>
                    </a:lnTo>
                    <a:lnTo>
                      <a:pt x="202" y="19"/>
                    </a:lnTo>
                    <a:lnTo>
                      <a:pt x="181" y="27"/>
                    </a:lnTo>
                    <a:lnTo>
                      <a:pt x="156" y="31"/>
                    </a:lnTo>
                    <a:lnTo>
                      <a:pt x="129" y="33"/>
                    </a:lnTo>
                    <a:lnTo>
                      <a:pt x="102" y="26"/>
                    </a:lnTo>
                    <a:lnTo>
                      <a:pt x="76" y="11"/>
                    </a:lnTo>
                    <a:lnTo>
                      <a:pt x="0" y="4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6" name="Freeform 248"/>
              <p:cNvSpPr>
                <a:spLocks/>
              </p:cNvSpPr>
              <p:nvPr/>
            </p:nvSpPr>
            <p:spPr bwMode="gray">
              <a:xfrm>
                <a:off x="3306" y="2247"/>
                <a:ext cx="48" cy="18"/>
              </a:xfrm>
              <a:custGeom>
                <a:avLst/>
                <a:gdLst>
                  <a:gd name="T0" fmla="*/ 48 w 121"/>
                  <a:gd name="T1" fmla="*/ 18 h 47"/>
                  <a:gd name="T2" fmla="*/ 47 w 121"/>
                  <a:gd name="T3" fmla="*/ 17 h 47"/>
                  <a:gd name="T4" fmla="*/ 44 w 121"/>
                  <a:gd name="T5" fmla="*/ 15 h 47"/>
                  <a:gd name="T6" fmla="*/ 40 w 121"/>
                  <a:gd name="T7" fmla="*/ 13 h 47"/>
                  <a:gd name="T8" fmla="*/ 34 w 121"/>
                  <a:gd name="T9" fmla="*/ 10 h 47"/>
                  <a:gd name="T10" fmla="*/ 27 w 121"/>
                  <a:gd name="T11" fmla="*/ 7 h 47"/>
                  <a:gd name="T12" fmla="*/ 19 w 121"/>
                  <a:gd name="T13" fmla="*/ 5 h 47"/>
                  <a:gd name="T14" fmla="*/ 10 w 121"/>
                  <a:gd name="T15" fmla="*/ 5 h 47"/>
                  <a:gd name="T16" fmla="*/ 0 w 121"/>
                  <a:gd name="T17" fmla="*/ 6 h 47"/>
                  <a:gd name="T18" fmla="*/ 1 w 121"/>
                  <a:gd name="T19" fmla="*/ 5 h 47"/>
                  <a:gd name="T20" fmla="*/ 4 w 121"/>
                  <a:gd name="T21" fmla="*/ 4 h 47"/>
                  <a:gd name="T22" fmla="*/ 8 w 121"/>
                  <a:gd name="T23" fmla="*/ 2 h 47"/>
                  <a:gd name="T24" fmla="*/ 14 w 121"/>
                  <a:gd name="T25" fmla="*/ 0 h 47"/>
                  <a:gd name="T26" fmla="*/ 21 w 121"/>
                  <a:gd name="T27" fmla="*/ 0 h 47"/>
                  <a:gd name="T28" fmla="*/ 29 w 121"/>
                  <a:gd name="T29" fmla="*/ 2 h 47"/>
                  <a:gd name="T30" fmla="*/ 38 w 121"/>
                  <a:gd name="T31" fmla="*/ 8 h 47"/>
                  <a:gd name="T32" fmla="*/ 48 w 121"/>
                  <a:gd name="T33" fmla="*/ 18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1" h="47">
                    <a:moveTo>
                      <a:pt x="121" y="47"/>
                    </a:moveTo>
                    <a:lnTo>
                      <a:pt x="119" y="45"/>
                    </a:lnTo>
                    <a:lnTo>
                      <a:pt x="112" y="40"/>
                    </a:lnTo>
                    <a:lnTo>
                      <a:pt x="100" y="33"/>
                    </a:lnTo>
                    <a:lnTo>
                      <a:pt x="86" y="26"/>
                    </a:lnTo>
                    <a:lnTo>
                      <a:pt x="69" y="19"/>
                    </a:lnTo>
                    <a:lnTo>
                      <a:pt x="48" y="14"/>
                    </a:lnTo>
                    <a:lnTo>
                      <a:pt x="25" y="13"/>
                    </a:lnTo>
                    <a:lnTo>
                      <a:pt x="0" y="16"/>
                    </a:lnTo>
                    <a:lnTo>
                      <a:pt x="2" y="14"/>
                    </a:lnTo>
                    <a:lnTo>
                      <a:pt x="10" y="10"/>
                    </a:lnTo>
                    <a:lnTo>
                      <a:pt x="21" y="4"/>
                    </a:lnTo>
                    <a:lnTo>
                      <a:pt x="35" y="0"/>
                    </a:lnTo>
                    <a:lnTo>
                      <a:pt x="54" y="0"/>
                    </a:lnTo>
                    <a:lnTo>
                      <a:pt x="74" y="6"/>
                    </a:lnTo>
                    <a:lnTo>
                      <a:pt x="96" y="22"/>
                    </a:lnTo>
                    <a:lnTo>
                      <a:pt x="121" y="4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7" name="Freeform 249"/>
              <p:cNvSpPr>
                <a:spLocks/>
              </p:cNvSpPr>
              <p:nvPr/>
            </p:nvSpPr>
            <p:spPr bwMode="gray">
              <a:xfrm>
                <a:off x="3306" y="2204"/>
                <a:ext cx="26" cy="13"/>
              </a:xfrm>
              <a:custGeom>
                <a:avLst/>
                <a:gdLst>
                  <a:gd name="T0" fmla="*/ 0 w 70"/>
                  <a:gd name="T1" fmla="*/ 13 h 28"/>
                  <a:gd name="T2" fmla="*/ 0 w 70"/>
                  <a:gd name="T3" fmla="*/ 12 h 28"/>
                  <a:gd name="T4" fmla="*/ 0 w 70"/>
                  <a:gd name="T5" fmla="*/ 10 h 28"/>
                  <a:gd name="T6" fmla="*/ 0 w 70"/>
                  <a:gd name="T7" fmla="*/ 7 h 28"/>
                  <a:gd name="T8" fmla="*/ 1 w 70"/>
                  <a:gd name="T9" fmla="*/ 5 h 28"/>
                  <a:gd name="T10" fmla="*/ 4 w 70"/>
                  <a:gd name="T11" fmla="*/ 2 h 28"/>
                  <a:gd name="T12" fmla="*/ 9 w 70"/>
                  <a:gd name="T13" fmla="*/ 0 h 28"/>
                  <a:gd name="T14" fmla="*/ 16 w 70"/>
                  <a:gd name="T15" fmla="*/ 0 h 28"/>
                  <a:gd name="T16" fmla="*/ 26 w 70"/>
                  <a:gd name="T17" fmla="*/ 1 h 28"/>
                  <a:gd name="T18" fmla="*/ 25 w 70"/>
                  <a:gd name="T19" fmla="*/ 1 h 28"/>
                  <a:gd name="T20" fmla="*/ 22 w 70"/>
                  <a:gd name="T21" fmla="*/ 1 h 28"/>
                  <a:gd name="T22" fmla="*/ 18 w 70"/>
                  <a:gd name="T23" fmla="*/ 2 h 28"/>
                  <a:gd name="T24" fmla="*/ 14 w 70"/>
                  <a:gd name="T25" fmla="*/ 3 h 28"/>
                  <a:gd name="T26" fmla="*/ 9 w 70"/>
                  <a:gd name="T27" fmla="*/ 5 h 28"/>
                  <a:gd name="T28" fmla="*/ 5 w 70"/>
                  <a:gd name="T29" fmla="*/ 7 h 28"/>
                  <a:gd name="T30" fmla="*/ 1 w 70"/>
                  <a:gd name="T31" fmla="*/ 9 h 28"/>
                  <a:gd name="T32" fmla="*/ 0 w 70"/>
                  <a:gd name="T33" fmla="*/ 13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0" h="28">
                    <a:moveTo>
                      <a:pt x="0" y="28"/>
                    </a:moveTo>
                    <a:lnTo>
                      <a:pt x="0" y="26"/>
                    </a:lnTo>
                    <a:lnTo>
                      <a:pt x="0" y="22"/>
                    </a:lnTo>
                    <a:lnTo>
                      <a:pt x="1" y="16"/>
                    </a:lnTo>
                    <a:lnTo>
                      <a:pt x="4" y="10"/>
                    </a:lnTo>
                    <a:lnTo>
                      <a:pt x="12" y="4"/>
                    </a:lnTo>
                    <a:lnTo>
                      <a:pt x="25" y="1"/>
                    </a:lnTo>
                    <a:lnTo>
                      <a:pt x="44" y="0"/>
                    </a:lnTo>
                    <a:lnTo>
                      <a:pt x="70" y="3"/>
                    </a:lnTo>
                    <a:lnTo>
                      <a:pt x="67" y="3"/>
                    </a:lnTo>
                    <a:lnTo>
                      <a:pt x="60" y="3"/>
                    </a:lnTo>
                    <a:lnTo>
                      <a:pt x="49" y="4"/>
                    </a:lnTo>
                    <a:lnTo>
                      <a:pt x="37" y="6"/>
                    </a:lnTo>
                    <a:lnTo>
                      <a:pt x="24" y="10"/>
                    </a:lnTo>
                    <a:lnTo>
                      <a:pt x="13" y="14"/>
                    </a:lnTo>
                    <a:lnTo>
                      <a:pt x="4" y="19"/>
                    </a:lnTo>
                    <a:lnTo>
                      <a:pt x="0" y="2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8" name="Freeform 250"/>
              <p:cNvSpPr>
                <a:spLocks/>
              </p:cNvSpPr>
              <p:nvPr/>
            </p:nvSpPr>
            <p:spPr bwMode="gray">
              <a:xfrm>
                <a:off x="3350" y="2204"/>
                <a:ext cx="65" cy="17"/>
              </a:xfrm>
              <a:custGeom>
                <a:avLst/>
                <a:gdLst>
                  <a:gd name="T0" fmla="*/ 0 w 166"/>
                  <a:gd name="T1" fmla="*/ 1 h 42"/>
                  <a:gd name="T2" fmla="*/ 2 w 166"/>
                  <a:gd name="T3" fmla="*/ 1 h 42"/>
                  <a:gd name="T4" fmla="*/ 5 w 166"/>
                  <a:gd name="T5" fmla="*/ 2 h 42"/>
                  <a:gd name="T6" fmla="*/ 10 w 166"/>
                  <a:gd name="T7" fmla="*/ 2 h 42"/>
                  <a:gd name="T8" fmla="*/ 17 w 166"/>
                  <a:gd name="T9" fmla="*/ 4 h 42"/>
                  <a:gd name="T10" fmla="*/ 23 w 166"/>
                  <a:gd name="T11" fmla="*/ 5 h 42"/>
                  <a:gd name="T12" fmla="*/ 30 w 166"/>
                  <a:gd name="T13" fmla="*/ 8 h 42"/>
                  <a:gd name="T14" fmla="*/ 36 w 166"/>
                  <a:gd name="T15" fmla="*/ 11 h 42"/>
                  <a:gd name="T16" fmla="*/ 40 w 166"/>
                  <a:gd name="T17" fmla="*/ 15 h 42"/>
                  <a:gd name="T18" fmla="*/ 40 w 166"/>
                  <a:gd name="T19" fmla="*/ 16 h 42"/>
                  <a:gd name="T20" fmla="*/ 42 w 166"/>
                  <a:gd name="T21" fmla="*/ 16 h 42"/>
                  <a:gd name="T22" fmla="*/ 46 w 166"/>
                  <a:gd name="T23" fmla="*/ 17 h 42"/>
                  <a:gd name="T24" fmla="*/ 50 w 166"/>
                  <a:gd name="T25" fmla="*/ 17 h 42"/>
                  <a:gd name="T26" fmla="*/ 54 w 166"/>
                  <a:gd name="T27" fmla="*/ 17 h 42"/>
                  <a:gd name="T28" fmla="*/ 59 w 166"/>
                  <a:gd name="T29" fmla="*/ 16 h 42"/>
                  <a:gd name="T30" fmla="*/ 62 w 166"/>
                  <a:gd name="T31" fmla="*/ 14 h 42"/>
                  <a:gd name="T32" fmla="*/ 65 w 166"/>
                  <a:gd name="T33" fmla="*/ 11 h 42"/>
                  <a:gd name="T34" fmla="*/ 64 w 166"/>
                  <a:gd name="T35" fmla="*/ 11 h 42"/>
                  <a:gd name="T36" fmla="*/ 61 w 166"/>
                  <a:gd name="T37" fmla="*/ 12 h 42"/>
                  <a:gd name="T38" fmla="*/ 58 w 166"/>
                  <a:gd name="T39" fmla="*/ 12 h 42"/>
                  <a:gd name="T40" fmla="*/ 54 w 166"/>
                  <a:gd name="T41" fmla="*/ 13 h 42"/>
                  <a:gd name="T42" fmla="*/ 49 w 166"/>
                  <a:gd name="T43" fmla="*/ 13 h 42"/>
                  <a:gd name="T44" fmla="*/ 44 w 166"/>
                  <a:gd name="T45" fmla="*/ 12 h 42"/>
                  <a:gd name="T46" fmla="*/ 40 w 166"/>
                  <a:gd name="T47" fmla="*/ 11 h 42"/>
                  <a:gd name="T48" fmla="*/ 37 w 166"/>
                  <a:gd name="T49" fmla="*/ 9 h 42"/>
                  <a:gd name="T50" fmla="*/ 37 w 166"/>
                  <a:gd name="T51" fmla="*/ 9 h 42"/>
                  <a:gd name="T52" fmla="*/ 35 w 166"/>
                  <a:gd name="T53" fmla="*/ 8 h 42"/>
                  <a:gd name="T54" fmla="*/ 32 w 166"/>
                  <a:gd name="T55" fmla="*/ 6 h 42"/>
                  <a:gd name="T56" fmla="*/ 27 w 166"/>
                  <a:gd name="T57" fmla="*/ 4 h 42"/>
                  <a:gd name="T58" fmla="*/ 22 w 166"/>
                  <a:gd name="T59" fmla="*/ 2 h 42"/>
                  <a:gd name="T60" fmla="*/ 16 w 166"/>
                  <a:gd name="T61" fmla="*/ 0 h 42"/>
                  <a:gd name="T62" fmla="*/ 9 w 166"/>
                  <a:gd name="T63" fmla="*/ 0 h 42"/>
                  <a:gd name="T64" fmla="*/ 0 w 166"/>
                  <a:gd name="T65" fmla="*/ 1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6" h="42">
                    <a:moveTo>
                      <a:pt x="0" y="3"/>
                    </a:moveTo>
                    <a:lnTo>
                      <a:pt x="4" y="3"/>
                    </a:lnTo>
                    <a:lnTo>
                      <a:pt x="13" y="4"/>
                    </a:lnTo>
                    <a:lnTo>
                      <a:pt x="26" y="6"/>
                    </a:lnTo>
                    <a:lnTo>
                      <a:pt x="43" y="9"/>
                    </a:lnTo>
                    <a:lnTo>
                      <a:pt x="60" y="13"/>
                    </a:lnTo>
                    <a:lnTo>
                      <a:pt x="77" y="20"/>
                    </a:lnTo>
                    <a:lnTo>
                      <a:pt x="91" y="28"/>
                    </a:lnTo>
                    <a:lnTo>
                      <a:pt x="101" y="38"/>
                    </a:lnTo>
                    <a:lnTo>
                      <a:pt x="103" y="39"/>
                    </a:lnTo>
                    <a:lnTo>
                      <a:pt x="108" y="40"/>
                    </a:lnTo>
                    <a:lnTo>
                      <a:pt x="117" y="41"/>
                    </a:lnTo>
                    <a:lnTo>
                      <a:pt x="128" y="42"/>
                    </a:lnTo>
                    <a:lnTo>
                      <a:pt x="139" y="42"/>
                    </a:lnTo>
                    <a:lnTo>
                      <a:pt x="150" y="40"/>
                    </a:lnTo>
                    <a:lnTo>
                      <a:pt x="158" y="35"/>
                    </a:lnTo>
                    <a:lnTo>
                      <a:pt x="166" y="28"/>
                    </a:lnTo>
                    <a:lnTo>
                      <a:pt x="164" y="28"/>
                    </a:lnTo>
                    <a:lnTo>
                      <a:pt x="157" y="29"/>
                    </a:lnTo>
                    <a:lnTo>
                      <a:pt x="148" y="30"/>
                    </a:lnTo>
                    <a:lnTo>
                      <a:pt x="137" y="31"/>
                    </a:lnTo>
                    <a:lnTo>
                      <a:pt x="125" y="31"/>
                    </a:lnTo>
                    <a:lnTo>
                      <a:pt x="113" y="30"/>
                    </a:lnTo>
                    <a:lnTo>
                      <a:pt x="103" y="28"/>
                    </a:lnTo>
                    <a:lnTo>
                      <a:pt x="95" y="23"/>
                    </a:lnTo>
                    <a:lnTo>
                      <a:pt x="94" y="22"/>
                    </a:lnTo>
                    <a:lnTo>
                      <a:pt x="89" y="19"/>
                    </a:lnTo>
                    <a:lnTo>
                      <a:pt x="81" y="15"/>
                    </a:lnTo>
                    <a:lnTo>
                      <a:pt x="70" y="9"/>
                    </a:lnTo>
                    <a:lnTo>
                      <a:pt x="57" y="5"/>
                    </a:lnTo>
                    <a:lnTo>
                      <a:pt x="41" y="1"/>
                    </a:lnTo>
                    <a:lnTo>
                      <a:pt x="22" y="0"/>
                    </a:lnTo>
                    <a:lnTo>
                      <a:pt x="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39" name="Freeform 251"/>
              <p:cNvSpPr>
                <a:spLocks/>
              </p:cNvSpPr>
              <p:nvPr/>
            </p:nvSpPr>
            <p:spPr bwMode="gray">
              <a:xfrm>
                <a:off x="3350" y="2178"/>
                <a:ext cx="57" cy="26"/>
              </a:xfrm>
              <a:custGeom>
                <a:avLst/>
                <a:gdLst>
                  <a:gd name="T0" fmla="*/ 57 w 145"/>
                  <a:gd name="T1" fmla="*/ 26 h 63"/>
                  <a:gd name="T2" fmla="*/ 56 w 145"/>
                  <a:gd name="T3" fmla="*/ 24 h 63"/>
                  <a:gd name="T4" fmla="*/ 53 w 145"/>
                  <a:gd name="T5" fmla="*/ 21 h 63"/>
                  <a:gd name="T6" fmla="*/ 48 w 145"/>
                  <a:gd name="T7" fmla="*/ 15 h 63"/>
                  <a:gd name="T8" fmla="*/ 42 w 145"/>
                  <a:gd name="T9" fmla="*/ 9 h 63"/>
                  <a:gd name="T10" fmla="*/ 33 w 145"/>
                  <a:gd name="T11" fmla="*/ 4 h 63"/>
                  <a:gd name="T12" fmla="*/ 24 w 145"/>
                  <a:gd name="T13" fmla="*/ 0 h 63"/>
                  <a:gd name="T14" fmla="*/ 12 w 145"/>
                  <a:gd name="T15" fmla="*/ 0 h 63"/>
                  <a:gd name="T16" fmla="*/ 0 w 145"/>
                  <a:gd name="T17" fmla="*/ 3 h 63"/>
                  <a:gd name="T18" fmla="*/ 2 w 145"/>
                  <a:gd name="T19" fmla="*/ 3 h 63"/>
                  <a:gd name="T20" fmla="*/ 6 w 145"/>
                  <a:gd name="T21" fmla="*/ 3 h 63"/>
                  <a:gd name="T22" fmla="*/ 12 w 145"/>
                  <a:gd name="T23" fmla="*/ 3 h 63"/>
                  <a:gd name="T24" fmla="*/ 20 w 145"/>
                  <a:gd name="T25" fmla="*/ 5 h 63"/>
                  <a:gd name="T26" fmla="*/ 29 w 145"/>
                  <a:gd name="T27" fmla="*/ 7 h 63"/>
                  <a:gd name="T28" fmla="*/ 39 w 145"/>
                  <a:gd name="T29" fmla="*/ 11 h 63"/>
                  <a:gd name="T30" fmla="*/ 48 w 145"/>
                  <a:gd name="T31" fmla="*/ 17 h 63"/>
                  <a:gd name="T32" fmla="*/ 57 w 145"/>
                  <a:gd name="T33" fmla="*/ 26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5" h="63">
                    <a:moveTo>
                      <a:pt x="145" y="63"/>
                    </a:moveTo>
                    <a:lnTo>
                      <a:pt x="143" y="59"/>
                    </a:lnTo>
                    <a:lnTo>
                      <a:pt x="135" y="50"/>
                    </a:lnTo>
                    <a:lnTo>
                      <a:pt x="123" y="36"/>
                    </a:lnTo>
                    <a:lnTo>
                      <a:pt x="106" y="22"/>
                    </a:lnTo>
                    <a:lnTo>
                      <a:pt x="85" y="10"/>
                    </a:lnTo>
                    <a:lnTo>
                      <a:pt x="60" y="1"/>
                    </a:lnTo>
                    <a:lnTo>
                      <a:pt x="31" y="0"/>
                    </a:lnTo>
                    <a:lnTo>
                      <a:pt x="0" y="8"/>
                    </a:lnTo>
                    <a:lnTo>
                      <a:pt x="4" y="8"/>
                    </a:lnTo>
                    <a:lnTo>
                      <a:pt x="15" y="8"/>
                    </a:lnTo>
                    <a:lnTo>
                      <a:pt x="31" y="8"/>
                    </a:lnTo>
                    <a:lnTo>
                      <a:pt x="51" y="11"/>
                    </a:lnTo>
                    <a:lnTo>
                      <a:pt x="75" y="16"/>
                    </a:lnTo>
                    <a:lnTo>
                      <a:pt x="99" y="27"/>
                    </a:lnTo>
                    <a:lnTo>
                      <a:pt x="123" y="42"/>
                    </a:lnTo>
                    <a:lnTo>
                      <a:pt x="145" y="6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0" name="Freeform 252"/>
              <p:cNvSpPr>
                <a:spLocks/>
              </p:cNvSpPr>
              <p:nvPr/>
            </p:nvSpPr>
            <p:spPr bwMode="gray">
              <a:xfrm>
                <a:off x="3306" y="2178"/>
                <a:ext cx="31" cy="17"/>
              </a:xfrm>
              <a:custGeom>
                <a:avLst/>
                <a:gdLst>
                  <a:gd name="T0" fmla="*/ 31 w 76"/>
                  <a:gd name="T1" fmla="*/ 4 h 45"/>
                  <a:gd name="T2" fmla="*/ 30 w 76"/>
                  <a:gd name="T3" fmla="*/ 3 h 45"/>
                  <a:gd name="T4" fmla="*/ 27 w 76"/>
                  <a:gd name="T5" fmla="*/ 2 h 45"/>
                  <a:gd name="T6" fmla="*/ 24 w 76"/>
                  <a:gd name="T7" fmla="*/ 1 h 45"/>
                  <a:gd name="T8" fmla="*/ 19 w 76"/>
                  <a:gd name="T9" fmla="*/ 0 h 45"/>
                  <a:gd name="T10" fmla="*/ 14 w 76"/>
                  <a:gd name="T11" fmla="*/ 1 h 45"/>
                  <a:gd name="T12" fmla="*/ 9 w 76"/>
                  <a:gd name="T13" fmla="*/ 3 h 45"/>
                  <a:gd name="T14" fmla="*/ 4 w 76"/>
                  <a:gd name="T15" fmla="*/ 9 h 45"/>
                  <a:gd name="T16" fmla="*/ 0 w 76"/>
                  <a:gd name="T17" fmla="*/ 17 h 45"/>
                  <a:gd name="T18" fmla="*/ 0 w 76"/>
                  <a:gd name="T19" fmla="*/ 16 h 45"/>
                  <a:gd name="T20" fmla="*/ 2 w 76"/>
                  <a:gd name="T21" fmla="*/ 14 h 45"/>
                  <a:gd name="T22" fmla="*/ 4 w 76"/>
                  <a:gd name="T23" fmla="*/ 11 h 45"/>
                  <a:gd name="T24" fmla="*/ 8 w 76"/>
                  <a:gd name="T25" fmla="*/ 8 h 45"/>
                  <a:gd name="T26" fmla="*/ 12 w 76"/>
                  <a:gd name="T27" fmla="*/ 5 h 45"/>
                  <a:gd name="T28" fmla="*/ 18 w 76"/>
                  <a:gd name="T29" fmla="*/ 3 h 45"/>
                  <a:gd name="T30" fmla="*/ 24 w 76"/>
                  <a:gd name="T31" fmla="*/ 2 h 45"/>
                  <a:gd name="T32" fmla="*/ 31 w 76"/>
                  <a:gd name="T33" fmla="*/ 4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6" h="45">
                    <a:moveTo>
                      <a:pt x="76" y="11"/>
                    </a:moveTo>
                    <a:lnTo>
                      <a:pt x="74" y="9"/>
                    </a:lnTo>
                    <a:lnTo>
                      <a:pt x="67" y="5"/>
                    </a:lnTo>
                    <a:lnTo>
                      <a:pt x="58" y="2"/>
                    </a:lnTo>
                    <a:lnTo>
                      <a:pt x="47" y="0"/>
                    </a:lnTo>
                    <a:lnTo>
                      <a:pt x="35" y="2"/>
                    </a:lnTo>
                    <a:lnTo>
                      <a:pt x="22" y="8"/>
                    </a:lnTo>
                    <a:lnTo>
                      <a:pt x="11" y="23"/>
                    </a:lnTo>
                    <a:lnTo>
                      <a:pt x="0" y="45"/>
                    </a:lnTo>
                    <a:lnTo>
                      <a:pt x="1" y="43"/>
                    </a:lnTo>
                    <a:lnTo>
                      <a:pt x="5" y="37"/>
                    </a:lnTo>
                    <a:lnTo>
                      <a:pt x="11" y="29"/>
                    </a:lnTo>
                    <a:lnTo>
                      <a:pt x="19" y="20"/>
                    </a:lnTo>
                    <a:lnTo>
                      <a:pt x="30" y="13"/>
                    </a:lnTo>
                    <a:lnTo>
                      <a:pt x="43" y="7"/>
                    </a:lnTo>
                    <a:lnTo>
                      <a:pt x="58" y="6"/>
                    </a:lnTo>
                    <a:lnTo>
                      <a:pt x="76" y="1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1" name="Freeform 253"/>
              <p:cNvSpPr>
                <a:spLocks/>
              </p:cNvSpPr>
              <p:nvPr/>
            </p:nvSpPr>
            <p:spPr bwMode="gray">
              <a:xfrm>
                <a:off x="3424" y="2099"/>
                <a:ext cx="192" cy="31"/>
              </a:xfrm>
              <a:custGeom>
                <a:avLst/>
                <a:gdLst>
                  <a:gd name="T0" fmla="*/ 1 w 484"/>
                  <a:gd name="T1" fmla="*/ 3 h 83"/>
                  <a:gd name="T2" fmla="*/ 6 w 484"/>
                  <a:gd name="T3" fmla="*/ 2 h 83"/>
                  <a:gd name="T4" fmla="*/ 13 w 484"/>
                  <a:gd name="T5" fmla="*/ 2 h 83"/>
                  <a:gd name="T6" fmla="*/ 23 w 484"/>
                  <a:gd name="T7" fmla="*/ 3 h 83"/>
                  <a:gd name="T8" fmla="*/ 36 w 484"/>
                  <a:gd name="T9" fmla="*/ 4 h 83"/>
                  <a:gd name="T10" fmla="*/ 48 w 484"/>
                  <a:gd name="T11" fmla="*/ 8 h 83"/>
                  <a:gd name="T12" fmla="*/ 59 w 484"/>
                  <a:gd name="T13" fmla="*/ 14 h 83"/>
                  <a:gd name="T14" fmla="*/ 69 w 484"/>
                  <a:gd name="T15" fmla="*/ 22 h 83"/>
                  <a:gd name="T16" fmla="*/ 73 w 484"/>
                  <a:gd name="T17" fmla="*/ 28 h 83"/>
                  <a:gd name="T18" fmla="*/ 80 w 484"/>
                  <a:gd name="T19" fmla="*/ 27 h 83"/>
                  <a:gd name="T20" fmla="*/ 92 w 484"/>
                  <a:gd name="T21" fmla="*/ 26 h 83"/>
                  <a:gd name="T22" fmla="*/ 108 w 484"/>
                  <a:gd name="T23" fmla="*/ 25 h 83"/>
                  <a:gd name="T24" fmla="*/ 126 w 484"/>
                  <a:gd name="T25" fmla="*/ 22 h 83"/>
                  <a:gd name="T26" fmla="*/ 146 w 484"/>
                  <a:gd name="T27" fmla="*/ 20 h 83"/>
                  <a:gd name="T28" fmla="*/ 165 w 484"/>
                  <a:gd name="T29" fmla="*/ 17 h 83"/>
                  <a:gd name="T30" fmla="*/ 184 w 484"/>
                  <a:gd name="T31" fmla="*/ 13 h 83"/>
                  <a:gd name="T32" fmla="*/ 191 w 484"/>
                  <a:gd name="T33" fmla="*/ 12 h 83"/>
                  <a:gd name="T34" fmla="*/ 181 w 484"/>
                  <a:gd name="T35" fmla="*/ 14 h 83"/>
                  <a:gd name="T36" fmla="*/ 165 w 484"/>
                  <a:gd name="T37" fmla="*/ 18 h 83"/>
                  <a:gd name="T38" fmla="*/ 145 w 484"/>
                  <a:gd name="T39" fmla="*/ 23 h 83"/>
                  <a:gd name="T40" fmla="*/ 123 w 484"/>
                  <a:gd name="T41" fmla="*/ 27 h 83"/>
                  <a:gd name="T42" fmla="*/ 102 w 484"/>
                  <a:gd name="T43" fmla="*/ 30 h 83"/>
                  <a:gd name="T44" fmla="*/ 85 w 484"/>
                  <a:gd name="T45" fmla="*/ 31 h 83"/>
                  <a:gd name="T46" fmla="*/ 75 w 484"/>
                  <a:gd name="T47" fmla="*/ 28 h 83"/>
                  <a:gd name="T48" fmla="*/ 71 w 484"/>
                  <a:gd name="T49" fmla="*/ 21 h 83"/>
                  <a:gd name="T50" fmla="*/ 64 w 484"/>
                  <a:gd name="T51" fmla="*/ 13 h 83"/>
                  <a:gd name="T52" fmla="*/ 55 w 484"/>
                  <a:gd name="T53" fmla="*/ 7 h 83"/>
                  <a:gd name="T54" fmla="*/ 44 w 484"/>
                  <a:gd name="T55" fmla="*/ 3 h 83"/>
                  <a:gd name="T56" fmla="*/ 31 w 484"/>
                  <a:gd name="T57" fmla="*/ 1 h 83"/>
                  <a:gd name="T58" fmla="*/ 20 w 484"/>
                  <a:gd name="T59" fmla="*/ 0 h 83"/>
                  <a:gd name="T60" fmla="*/ 10 w 484"/>
                  <a:gd name="T61" fmla="*/ 0 h 83"/>
                  <a:gd name="T62" fmla="*/ 2 w 484"/>
                  <a:gd name="T63" fmla="*/ 2 h 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4" h="83">
                    <a:moveTo>
                      <a:pt x="0" y="7"/>
                    </a:moveTo>
                    <a:lnTo>
                      <a:pt x="2" y="7"/>
                    </a:lnTo>
                    <a:lnTo>
                      <a:pt x="6" y="7"/>
                    </a:lnTo>
                    <a:lnTo>
                      <a:pt x="14" y="6"/>
                    </a:lnTo>
                    <a:lnTo>
                      <a:pt x="22" y="6"/>
                    </a:lnTo>
                    <a:lnTo>
                      <a:pt x="33" y="6"/>
                    </a:lnTo>
                    <a:lnTo>
                      <a:pt x="46" y="7"/>
                    </a:lnTo>
                    <a:lnTo>
                      <a:pt x="59" y="8"/>
                    </a:lnTo>
                    <a:lnTo>
                      <a:pt x="75" y="9"/>
                    </a:lnTo>
                    <a:lnTo>
                      <a:pt x="90" y="12"/>
                    </a:lnTo>
                    <a:lnTo>
                      <a:pt x="105" y="17"/>
                    </a:lnTo>
                    <a:lnTo>
                      <a:pt x="120" y="22"/>
                    </a:lnTo>
                    <a:lnTo>
                      <a:pt x="135" y="29"/>
                    </a:lnTo>
                    <a:lnTo>
                      <a:pt x="149" y="37"/>
                    </a:lnTo>
                    <a:lnTo>
                      <a:pt x="162" y="48"/>
                    </a:lnTo>
                    <a:lnTo>
                      <a:pt x="173" y="60"/>
                    </a:lnTo>
                    <a:lnTo>
                      <a:pt x="183" y="74"/>
                    </a:lnTo>
                    <a:lnTo>
                      <a:pt x="185" y="74"/>
                    </a:lnTo>
                    <a:lnTo>
                      <a:pt x="191" y="73"/>
                    </a:lnTo>
                    <a:lnTo>
                      <a:pt x="201" y="73"/>
                    </a:lnTo>
                    <a:lnTo>
                      <a:pt x="215" y="71"/>
                    </a:lnTo>
                    <a:lnTo>
                      <a:pt x="232" y="70"/>
                    </a:lnTo>
                    <a:lnTo>
                      <a:pt x="250" y="68"/>
                    </a:lnTo>
                    <a:lnTo>
                      <a:pt x="271" y="66"/>
                    </a:lnTo>
                    <a:lnTo>
                      <a:pt x="294" y="64"/>
                    </a:lnTo>
                    <a:lnTo>
                      <a:pt x="318" y="60"/>
                    </a:lnTo>
                    <a:lnTo>
                      <a:pt x="342" y="57"/>
                    </a:lnTo>
                    <a:lnTo>
                      <a:pt x="367" y="53"/>
                    </a:lnTo>
                    <a:lnTo>
                      <a:pt x="392" y="49"/>
                    </a:lnTo>
                    <a:lnTo>
                      <a:pt x="417" y="45"/>
                    </a:lnTo>
                    <a:lnTo>
                      <a:pt x="441" y="41"/>
                    </a:lnTo>
                    <a:lnTo>
                      <a:pt x="463" y="35"/>
                    </a:lnTo>
                    <a:lnTo>
                      <a:pt x="484" y="30"/>
                    </a:lnTo>
                    <a:lnTo>
                      <a:pt x="481" y="31"/>
                    </a:lnTo>
                    <a:lnTo>
                      <a:pt x="472" y="33"/>
                    </a:lnTo>
                    <a:lnTo>
                      <a:pt x="457" y="37"/>
                    </a:lnTo>
                    <a:lnTo>
                      <a:pt x="438" y="43"/>
                    </a:lnTo>
                    <a:lnTo>
                      <a:pt x="416" y="49"/>
                    </a:lnTo>
                    <a:lnTo>
                      <a:pt x="391" y="55"/>
                    </a:lnTo>
                    <a:lnTo>
                      <a:pt x="365" y="61"/>
                    </a:lnTo>
                    <a:lnTo>
                      <a:pt x="338" y="68"/>
                    </a:lnTo>
                    <a:lnTo>
                      <a:pt x="309" y="73"/>
                    </a:lnTo>
                    <a:lnTo>
                      <a:pt x="283" y="78"/>
                    </a:lnTo>
                    <a:lnTo>
                      <a:pt x="257" y="81"/>
                    </a:lnTo>
                    <a:lnTo>
                      <a:pt x="234" y="83"/>
                    </a:lnTo>
                    <a:lnTo>
                      <a:pt x="214" y="83"/>
                    </a:lnTo>
                    <a:lnTo>
                      <a:pt x="199" y="80"/>
                    </a:lnTo>
                    <a:lnTo>
                      <a:pt x="188" y="76"/>
                    </a:lnTo>
                    <a:lnTo>
                      <a:pt x="183" y="67"/>
                    </a:lnTo>
                    <a:lnTo>
                      <a:pt x="178" y="55"/>
                    </a:lnTo>
                    <a:lnTo>
                      <a:pt x="172" y="44"/>
                    </a:lnTo>
                    <a:lnTo>
                      <a:pt x="162" y="35"/>
                    </a:lnTo>
                    <a:lnTo>
                      <a:pt x="151" y="26"/>
                    </a:lnTo>
                    <a:lnTo>
                      <a:pt x="138" y="20"/>
                    </a:lnTo>
                    <a:lnTo>
                      <a:pt x="125" y="14"/>
                    </a:lnTo>
                    <a:lnTo>
                      <a:pt x="110" y="9"/>
                    </a:lnTo>
                    <a:lnTo>
                      <a:pt x="94" y="6"/>
                    </a:lnTo>
                    <a:lnTo>
                      <a:pt x="79" y="4"/>
                    </a:lnTo>
                    <a:lnTo>
                      <a:pt x="64" y="1"/>
                    </a:lnTo>
                    <a:lnTo>
                      <a:pt x="50" y="0"/>
                    </a:lnTo>
                    <a:lnTo>
                      <a:pt x="36" y="0"/>
                    </a:lnTo>
                    <a:lnTo>
                      <a:pt x="24" y="1"/>
                    </a:lnTo>
                    <a:lnTo>
                      <a:pt x="15" y="2"/>
                    </a:lnTo>
                    <a:lnTo>
                      <a:pt x="6" y="5"/>
                    </a:lnTo>
                    <a:lnTo>
                      <a:pt x="0"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2" name="Freeform 254"/>
              <p:cNvSpPr>
                <a:spLocks/>
              </p:cNvSpPr>
              <p:nvPr/>
            </p:nvSpPr>
            <p:spPr bwMode="gray">
              <a:xfrm>
                <a:off x="3201" y="2291"/>
                <a:ext cx="40" cy="26"/>
              </a:xfrm>
              <a:custGeom>
                <a:avLst/>
                <a:gdLst>
                  <a:gd name="T0" fmla="*/ 40 w 106"/>
                  <a:gd name="T1" fmla="*/ 17 h 69"/>
                  <a:gd name="T2" fmla="*/ 39 w 106"/>
                  <a:gd name="T3" fmla="*/ 17 h 69"/>
                  <a:gd name="T4" fmla="*/ 36 w 106"/>
                  <a:gd name="T5" fmla="*/ 17 h 69"/>
                  <a:gd name="T6" fmla="*/ 32 w 106"/>
                  <a:gd name="T7" fmla="*/ 17 h 69"/>
                  <a:gd name="T8" fmla="*/ 28 w 106"/>
                  <a:gd name="T9" fmla="*/ 17 h 69"/>
                  <a:gd name="T10" fmla="*/ 24 w 106"/>
                  <a:gd name="T11" fmla="*/ 18 h 69"/>
                  <a:gd name="T12" fmla="*/ 20 w 106"/>
                  <a:gd name="T13" fmla="*/ 20 h 69"/>
                  <a:gd name="T14" fmla="*/ 17 w 106"/>
                  <a:gd name="T15" fmla="*/ 22 h 69"/>
                  <a:gd name="T16" fmla="*/ 14 w 106"/>
                  <a:gd name="T17" fmla="*/ 26 h 69"/>
                  <a:gd name="T18" fmla="*/ 14 w 106"/>
                  <a:gd name="T19" fmla="*/ 25 h 69"/>
                  <a:gd name="T20" fmla="*/ 13 w 106"/>
                  <a:gd name="T21" fmla="*/ 23 h 69"/>
                  <a:gd name="T22" fmla="*/ 12 w 106"/>
                  <a:gd name="T23" fmla="*/ 19 h 69"/>
                  <a:gd name="T24" fmla="*/ 10 w 106"/>
                  <a:gd name="T25" fmla="*/ 15 h 69"/>
                  <a:gd name="T26" fmla="*/ 8 w 106"/>
                  <a:gd name="T27" fmla="*/ 11 h 69"/>
                  <a:gd name="T28" fmla="*/ 6 w 106"/>
                  <a:gd name="T29" fmla="*/ 6 h 69"/>
                  <a:gd name="T30" fmla="*/ 3 w 106"/>
                  <a:gd name="T31" fmla="*/ 3 h 69"/>
                  <a:gd name="T32" fmla="*/ 0 w 106"/>
                  <a:gd name="T33" fmla="*/ 0 h 69"/>
                  <a:gd name="T34" fmla="*/ 0 w 106"/>
                  <a:gd name="T35" fmla="*/ 0 h 69"/>
                  <a:gd name="T36" fmla="*/ 2 w 106"/>
                  <a:gd name="T37" fmla="*/ 1 h 69"/>
                  <a:gd name="T38" fmla="*/ 4 w 106"/>
                  <a:gd name="T39" fmla="*/ 2 h 69"/>
                  <a:gd name="T40" fmla="*/ 6 w 106"/>
                  <a:gd name="T41" fmla="*/ 5 h 69"/>
                  <a:gd name="T42" fmla="*/ 8 w 106"/>
                  <a:gd name="T43" fmla="*/ 7 h 69"/>
                  <a:gd name="T44" fmla="*/ 11 w 106"/>
                  <a:gd name="T45" fmla="*/ 10 h 69"/>
                  <a:gd name="T46" fmla="*/ 13 w 106"/>
                  <a:gd name="T47" fmla="*/ 14 h 69"/>
                  <a:gd name="T48" fmla="*/ 15 w 106"/>
                  <a:gd name="T49" fmla="*/ 19 h 69"/>
                  <a:gd name="T50" fmla="*/ 15 w 106"/>
                  <a:gd name="T51" fmla="*/ 18 h 69"/>
                  <a:gd name="T52" fmla="*/ 17 w 106"/>
                  <a:gd name="T53" fmla="*/ 18 h 69"/>
                  <a:gd name="T54" fmla="*/ 20 w 106"/>
                  <a:gd name="T55" fmla="*/ 17 h 69"/>
                  <a:gd name="T56" fmla="*/ 23 w 106"/>
                  <a:gd name="T57" fmla="*/ 15 h 69"/>
                  <a:gd name="T58" fmla="*/ 26 w 106"/>
                  <a:gd name="T59" fmla="*/ 15 h 69"/>
                  <a:gd name="T60" fmla="*/ 31 w 106"/>
                  <a:gd name="T61" fmla="*/ 15 h 69"/>
                  <a:gd name="T62" fmla="*/ 35 w 106"/>
                  <a:gd name="T63" fmla="*/ 15 h 69"/>
                  <a:gd name="T64" fmla="*/ 40 w 106"/>
                  <a:gd name="T65" fmla="*/ 17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 h="69">
                    <a:moveTo>
                      <a:pt x="106" y="46"/>
                    </a:moveTo>
                    <a:lnTo>
                      <a:pt x="104" y="46"/>
                    </a:lnTo>
                    <a:lnTo>
                      <a:pt x="96" y="45"/>
                    </a:lnTo>
                    <a:lnTo>
                      <a:pt x="86" y="45"/>
                    </a:lnTo>
                    <a:lnTo>
                      <a:pt x="75" y="46"/>
                    </a:lnTo>
                    <a:lnTo>
                      <a:pt x="63" y="48"/>
                    </a:lnTo>
                    <a:lnTo>
                      <a:pt x="52" y="52"/>
                    </a:lnTo>
                    <a:lnTo>
                      <a:pt x="44" y="59"/>
                    </a:lnTo>
                    <a:lnTo>
                      <a:pt x="38" y="69"/>
                    </a:lnTo>
                    <a:lnTo>
                      <a:pt x="37" y="66"/>
                    </a:lnTo>
                    <a:lnTo>
                      <a:pt x="35" y="60"/>
                    </a:lnTo>
                    <a:lnTo>
                      <a:pt x="32" y="51"/>
                    </a:lnTo>
                    <a:lnTo>
                      <a:pt x="27" y="40"/>
                    </a:lnTo>
                    <a:lnTo>
                      <a:pt x="22" y="28"/>
                    </a:lnTo>
                    <a:lnTo>
                      <a:pt x="15" y="17"/>
                    </a:lnTo>
                    <a:lnTo>
                      <a:pt x="9" y="7"/>
                    </a:lnTo>
                    <a:lnTo>
                      <a:pt x="0" y="0"/>
                    </a:lnTo>
                    <a:lnTo>
                      <a:pt x="1" y="1"/>
                    </a:lnTo>
                    <a:lnTo>
                      <a:pt x="4" y="3"/>
                    </a:lnTo>
                    <a:lnTo>
                      <a:pt x="10" y="6"/>
                    </a:lnTo>
                    <a:lnTo>
                      <a:pt x="15" y="12"/>
                    </a:lnTo>
                    <a:lnTo>
                      <a:pt x="22" y="18"/>
                    </a:lnTo>
                    <a:lnTo>
                      <a:pt x="28" y="27"/>
                    </a:lnTo>
                    <a:lnTo>
                      <a:pt x="35" y="38"/>
                    </a:lnTo>
                    <a:lnTo>
                      <a:pt x="40" y="50"/>
                    </a:lnTo>
                    <a:lnTo>
                      <a:pt x="41" y="49"/>
                    </a:lnTo>
                    <a:lnTo>
                      <a:pt x="46" y="47"/>
                    </a:lnTo>
                    <a:lnTo>
                      <a:pt x="52" y="45"/>
                    </a:lnTo>
                    <a:lnTo>
                      <a:pt x="60" y="41"/>
                    </a:lnTo>
                    <a:lnTo>
                      <a:pt x="70" y="39"/>
                    </a:lnTo>
                    <a:lnTo>
                      <a:pt x="81" y="39"/>
                    </a:lnTo>
                    <a:lnTo>
                      <a:pt x="93" y="41"/>
                    </a:lnTo>
                    <a:lnTo>
                      <a:pt x="106" y="4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3" name="Freeform 255"/>
              <p:cNvSpPr>
                <a:spLocks/>
              </p:cNvSpPr>
              <p:nvPr/>
            </p:nvSpPr>
            <p:spPr bwMode="gray">
              <a:xfrm>
                <a:off x="3280" y="2221"/>
                <a:ext cx="13" cy="35"/>
              </a:xfrm>
              <a:custGeom>
                <a:avLst/>
                <a:gdLst>
                  <a:gd name="T0" fmla="*/ 13 w 26"/>
                  <a:gd name="T1" fmla="*/ 0 h 83"/>
                  <a:gd name="T2" fmla="*/ 13 w 26"/>
                  <a:gd name="T3" fmla="*/ 1 h 83"/>
                  <a:gd name="T4" fmla="*/ 11 w 26"/>
                  <a:gd name="T5" fmla="*/ 3 h 83"/>
                  <a:gd name="T6" fmla="*/ 9 w 26"/>
                  <a:gd name="T7" fmla="*/ 7 h 83"/>
                  <a:gd name="T8" fmla="*/ 7 w 26"/>
                  <a:gd name="T9" fmla="*/ 12 h 83"/>
                  <a:gd name="T10" fmla="*/ 6 w 26"/>
                  <a:gd name="T11" fmla="*/ 17 h 83"/>
                  <a:gd name="T12" fmla="*/ 6 w 26"/>
                  <a:gd name="T13" fmla="*/ 23 h 83"/>
                  <a:gd name="T14" fmla="*/ 9 w 26"/>
                  <a:gd name="T15" fmla="*/ 29 h 83"/>
                  <a:gd name="T16" fmla="*/ 13 w 26"/>
                  <a:gd name="T17" fmla="*/ 35 h 83"/>
                  <a:gd name="T18" fmla="*/ 12 w 26"/>
                  <a:gd name="T19" fmla="*/ 34 h 83"/>
                  <a:gd name="T20" fmla="*/ 9 w 26"/>
                  <a:gd name="T21" fmla="*/ 32 h 83"/>
                  <a:gd name="T22" fmla="*/ 5 w 26"/>
                  <a:gd name="T23" fmla="*/ 29 h 83"/>
                  <a:gd name="T24" fmla="*/ 2 w 26"/>
                  <a:gd name="T25" fmla="*/ 24 h 83"/>
                  <a:gd name="T26" fmla="*/ 0 w 26"/>
                  <a:gd name="T27" fmla="*/ 19 h 83"/>
                  <a:gd name="T28" fmla="*/ 1 w 26"/>
                  <a:gd name="T29" fmla="*/ 13 h 83"/>
                  <a:gd name="T30" fmla="*/ 5 w 26"/>
                  <a:gd name="T31" fmla="*/ 7 h 83"/>
                  <a:gd name="T32" fmla="*/ 13 w 2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83">
                    <a:moveTo>
                      <a:pt x="26" y="0"/>
                    </a:moveTo>
                    <a:lnTo>
                      <a:pt x="25" y="2"/>
                    </a:lnTo>
                    <a:lnTo>
                      <a:pt x="22" y="8"/>
                    </a:lnTo>
                    <a:lnTo>
                      <a:pt x="18" y="17"/>
                    </a:lnTo>
                    <a:lnTo>
                      <a:pt x="13" y="28"/>
                    </a:lnTo>
                    <a:lnTo>
                      <a:pt x="11" y="41"/>
                    </a:lnTo>
                    <a:lnTo>
                      <a:pt x="12" y="54"/>
                    </a:lnTo>
                    <a:lnTo>
                      <a:pt x="17" y="69"/>
                    </a:lnTo>
                    <a:lnTo>
                      <a:pt x="26" y="83"/>
                    </a:lnTo>
                    <a:lnTo>
                      <a:pt x="24" y="81"/>
                    </a:lnTo>
                    <a:lnTo>
                      <a:pt x="18" y="77"/>
                    </a:lnTo>
                    <a:lnTo>
                      <a:pt x="10" y="69"/>
                    </a:lnTo>
                    <a:lnTo>
                      <a:pt x="4" y="58"/>
                    </a:lnTo>
                    <a:lnTo>
                      <a:pt x="0" y="46"/>
                    </a:lnTo>
                    <a:lnTo>
                      <a:pt x="1" y="32"/>
                    </a:lnTo>
                    <a:lnTo>
                      <a:pt x="9" y="17"/>
                    </a:lnTo>
                    <a:lnTo>
                      <a:pt x="26"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4" name="Freeform 256"/>
              <p:cNvSpPr>
                <a:spLocks/>
              </p:cNvSpPr>
              <p:nvPr/>
            </p:nvSpPr>
            <p:spPr bwMode="gray">
              <a:xfrm>
                <a:off x="3245" y="2212"/>
                <a:ext cx="31" cy="22"/>
              </a:xfrm>
              <a:custGeom>
                <a:avLst/>
                <a:gdLst>
                  <a:gd name="T0" fmla="*/ 31 w 77"/>
                  <a:gd name="T1" fmla="*/ 0 h 53"/>
                  <a:gd name="T2" fmla="*/ 30 w 77"/>
                  <a:gd name="T3" fmla="*/ 0 h 53"/>
                  <a:gd name="T4" fmla="*/ 28 w 77"/>
                  <a:gd name="T5" fmla="*/ 0 h 53"/>
                  <a:gd name="T6" fmla="*/ 24 w 77"/>
                  <a:gd name="T7" fmla="*/ 2 h 53"/>
                  <a:gd name="T8" fmla="*/ 19 w 77"/>
                  <a:gd name="T9" fmla="*/ 4 h 53"/>
                  <a:gd name="T10" fmla="*/ 14 w 77"/>
                  <a:gd name="T11" fmla="*/ 7 h 53"/>
                  <a:gd name="T12" fmla="*/ 9 w 77"/>
                  <a:gd name="T13" fmla="*/ 10 h 53"/>
                  <a:gd name="T14" fmla="*/ 4 w 77"/>
                  <a:gd name="T15" fmla="*/ 15 h 53"/>
                  <a:gd name="T16" fmla="*/ 0 w 77"/>
                  <a:gd name="T17" fmla="*/ 22 h 53"/>
                  <a:gd name="T18" fmla="*/ 31 w 77"/>
                  <a:gd name="T19" fmla="*/ 0 h 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 h="53">
                    <a:moveTo>
                      <a:pt x="77" y="0"/>
                    </a:moveTo>
                    <a:lnTo>
                      <a:pt x="75" y="0"/>
                    </a:lnTo>
                    <a:lnTo>
                      <a:pt x="69" y="1"/>
                    </a:lnTo>
                    <a:lnTo>
                      <a:pt x="59" y="5"/>
                    </a:lnTo>
                    <a:lnTo>
                      <a:pt x="48" y="9"/>
                    </a:lnTo>
                    <a:lnTo>
                      <a:pt x="36" y="16"/>
                    </a:lnTo>
                    <a:lnTo>
                      <a:pt x="23" y="24"/>
                    </a:lnTo>
                    <a:lnTo>
                      <a:pt x="11" y="37"/>
                    </a:lnTo>
                    <a:lnTo>
                      <a:pt x="0" y="53"/>
                    </a:lnTo>
                    <a:lnTo>
                      <a:pt x="77"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5" name="Freeform 257"/>
              <p:cNvSpPr>
                <a:spLocks/>
              </p:cNvSpPr>
              <p:nvPr/>
            </p:nvSpPr>
            <p:spPr bwMode="gray">
              <a:xfrm>
                <a:off x="3503" y="2212"/>
                <a:ext cx="22" cy="31"/>
              </a:xfrm>
              <a:custGeom>
                <a:avLst/>
                <a:gdLst>
                  <a:gd name="T0" fmla="*/ 19 w 58"/>
                  <a:gd name="T1" fmla="*/ 31 h 69"/>
                  <a:gd name="T2" fmla="*/ 19 w 58"/>
                  <a:gd name="T3" fmla="*/ 30 h 69"/>
                  <a:gd name="T4" fmla="*/ 20 w 58"/>
                  <a:gd name="T5" fmla="*/ 25 h 69"/>
                  <a:gd name="T6" fmla="*/ 22 w 58"/>
                  <a:gd name="T7" fmla="*/ 20 h 69"/>
                  <a:gd name="T8" fmla="*/ 22 w 58"/>
                  <a:gd name="T9" fmla="*/ 13 h 69"/>
                  <a:gd name="T10" fmla="*/ 21 w 58"/>
                  <a:gd name="T11" fmla="*/ 8 h 69"/>
                  <a:gd name="T12" fmla="*/ 17 w 58"/>
                  <a:gd name="T13" fmla="*/ 3 h 69"/>
                  <a:gd name="T14" fmla="*/ 11 w 58"/>
                  <a:gd name="T15" fmla="*/ 0 h 69"/>
                  <a:gd name="T16" fmla="*/ 0 w 58"/>
                  <a:gd name="T17" fmla="*/ 0 h 69"/>
                  <a:gd name="T18" fmla="*/ 2 w 58"/>
                  <a:gd name="T19" fmla="*/ 0 h 69"/>
                  <a:gd name="T20" fmla="*/ 4 w 58"/>
                  <a:gd name="T21" fmla="*/ 0 h 69"/>
                  <a:gd name="T22" fmla="*/ 8 w 58"/>
                  <a:gd name="T23" fmla="*/ 1 h 69"/>
                  <a:gd name="T24" fmla="*/ 12 w 58"/>
                  <a:gd name="T25" fmla="*/ 3 h 69"/>
                  <a:gd name="T26" fmla="*/ 16 w 58"/>
                  <a:gd name="T27" fmla="*/ 7 h 69"/>
                  <a:gd name="T28" fmla="*/ 19 w 58"/>
                  <a:gd name="T29" fmla="*/ 12 h 69"/>
                  <a:gd name="T30" fmla="*/ 20 w 58"/>
                  <a:gd name="T31" fmla="*/ 20 h 69"/>
                  <a:gd name="T32" fmla="*/ 19 w 58"/>
                  <a:gd name="T33" fmla="*/ 31 h 6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69">
                    <a:moveTo>
                      <a:pt x="49" y="69"/>
                    </a:moveTo>
                    <a:lnTo>
                      <a:pt x="50" y="66"/>
                    </a:lnTo>
                    <a:lnTo>
                      <a:pt x="54" y="56"/>
                    </a:lnTo>
                    <a:lnTo>
                      <a:pt x="57" y="44"/>
                    </a:lnTo>
                    <a:lnTo>
                      <a:pt x="58" y="30"/>
                    </a:lnTo>
                    <a:lnTo>
                      <a:pt x="55" y="17"/>
                    </a:lnTo>
                    <a:lnTo>
                      <a:pt x="45" y="6"/>
                    </a:lnTo>
                    <a:lnTo>
                      <a:pt x="28" y="0"/>
                    </a:lnTo>
                    <a:lnTo>
                      <a:pt x="0" y="1"/>
                    </a:lnTo>
                    <a:lnTo>
                      <a:pt x="4" y="1"/>
                    </a:lnTo>
                    <a:lnTo>
                      <a:pt x="11" y="1"/>
                    </a:lnTo>
                    <a:lnTo>
                      <a:pt x="21" y="3"/>
                    </a:lnTo>
                    <a:lnTo>
                      <a:pt x="32" y="7"/>
                    </a:lnTo>
                    <a:lnTo>
                      <a:pt x="42" y="15"/>
                    </a:lnTo>
                    <a:lnTo>
                      <a:pt x="50" y="27"/>
                    </a:lnTo>
                    <a:lnTo>
                      <a:pt x="53" y="45"/>
                    </a:lnTo>
                    <a:lnTo>
                      <a:pt x="49" y="6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6" name="Freeform 258"/>
              <p:cNvSpPr>
                <a:spLocks/>
              </p:cNvSpPr>
              <p:nvPr/>
            </p:nvSpPr>
            <p:spPr bwMode="gray">
              <a:xfrm>
                <a:off x="3490" y="2221"/>
                <a:ext cx="13" cy="44"/>
              </a:xfrm>
              <a:custGeom>
                <a:avLst/>
                <a:gdLst>
                  <a:gd name="T0" fmla="*/ 0 w 37"/>
                  <a:gd name="T1" fmla="*/ 0 h 110"/>
                  <a:gd name="T2" fmla="*/ 0 w 37"/>
                  <a:gd name="T3" fmla="*/ 1 h 110"/>
                  <a:gd name="T4" fmla="*/ 0 w 37"/>
                  <a:gd name="T5" fmla="*/ 4 h 110"/>
                  <a:gd name="T6" fmla="*/ 0 w 37"/>
                  <a:gd name="T7" fmla="*/ 8 h 110"/>
                  <a:gd name="T8" fmla="*/ 0 w 37"/>
                  <a:gd name="T9" fmla="*/ 14 h 110"/>
                  <a:gd name="T10" fmla="*/ 1 w 37"/>
                  <a:gd name="T11" fmla="*/ 20 h 110"/>
                  <a:gd name="T12" fmla="*/ 4 w 37"/>
                  <a:gd name="T13" fmla="*/ 28 h 110"/>
                  <a:gd name="T14" fmla="*/ 7 w 37"/>
                  <a:gd name="T15" fmla="*/ 36 h 110"/>
                  <a:gd name="T16" fmla="*/ 13 w 37"/>
                  <a:gd name="T17" fmla="*/ 44 h 110"/>
                  <a:gd name="T18" fmla="*/ 13 w 37"/>
                  <a:gd name="T19" fmla="*/ 43 h 110"/>
                  <a:gd name="T20" fmla="*/ 11 w 37"/>
                  <a:gd name="T21" fmla="*/ 39 h 110"/>
                  <a:gd name="T22" fmla="*/ 9 w 37"/>
                  <a:gd name="T23" fmla="*/ 34 h 110"/>
                  <a:gd name="T24" fmla="*/ 7 w 37"/>
                  <a:gd name="T25" fmla="*/ 28 h 110"/>
                  <a:gd name="T26" fmla="*/ 4 w 37"/>
                  <a:gd name="T27" fmla="*/ 21 h 110"/>
                  <a:gd name="T28" fmla="*/ 2 w 37"/>
                  <a:gd name="T29" fmla="*/ 14 h 110"/>
                  <a:gd name="T30" fmla="*/ 1 w 37"/>
                  <a:gd name="T31" fmla="*/ 6 h 110"/>
                  <a:gd name="T32" fmla="*/ 0 w 37"/>
                  <a:gd name="T33" fmla="*/ 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110">
                    <a:moveTo>
                      <a:pt x="1" y="0"/>
                    </a:moveTo>
                    <a:lnTo>
                      <a:pt x="1" y="2"/>
                    </a:lnTo>
                    <a:lnTo>
                      <a:pt x="0" y="10"/>
                    </a:lnTo>
                    <a:lnTo>
                      <a:pt x="0" y="21"/>
                    </a:lnTo>
                    <a:lnTo>
                      <a:pt x="1" y="34"/>
                    </a:lnTo>
                    <a:lnTo>
                      <a:pt x="4" y="51"/>
                    </a:lnTo>
                    <a:lnTo>
                      <a:pt x="10" y="70"/>
                    </a:lnTo>
                    <a:lnTo>
                      <a:pt x="21" y="89"/>
                    </a:lnTo>
                    <a:lnTo>
                      <a:pt x="37" y="110"/>
                    </a:lnTo>
                    <a:lnTo>
                      <a:pt x="36" y="107"/>
                    </a:lnTo>
                    <a:lnTo>
                      <a:pt x="31" y="98"/>
                    </a:lnTo>
                    <a:lnTo>
                      <a:pt x="26" y="86"/>
                    </a:lnTo>
                    <a:lnTo>
                      <a:pt x="19" y="70"/>
                    </a:lnTo>
                    <a:lnTo>
                      <a:pt x="12" y="52"/>
                    </a:lnTo>
                    <a:lnTo>
                      <a:pt x="6" y="34"/>
                    </a:lnTo>
                    <a:lnTo>
                      <a:pt x="2" y="16"/>
                    </a:lnTo>
                    <a:lnTo>
                      <a:pt x="1"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7" name="Freeform 259"/>
              <p:cNvSpPr>
                <a:spLocks/>
              </p:cNvSpPr>
              <p:nvPr/>
            </p:nvSpPr>
            <p:spPr bwMode="gray">
              <a:xfrm>
                <a:off x="3503" y="2256"/>
                <a:ext cx="26" cy="52"/>
              </a:xfrm>
              <a:custGeom>
                <a:avLst/>
                <a:gdLst>
                  <a:gd name="T0" fmla="*/ 3 w 62"/>
                  <a:gd name="T1" fmla="*/ 19 h 130"/>
                  <a:gd name="T2" fmla="*/ 2 w 62"/>
                  <a:gd name="T3" fmla="*/ 20 h 130"/>
                  <a:gd name="T4" fmla="*/ 1 w 62"/>
                  <a:gd name="T5" fmla="*/ 24 h 130"/>
                  <a:gd name="T6" fmla="*/ 0 w 62"/>
                  <a:gd name="T7" fmla="*/ 29 h 130"/>
                  <a:gd name="T8" fmla="*/ 0 w 62"/>
                  <a:gd name="T9" fmla="*/ 34 h 130"/>
                  <a:gd name="T10" fmla="*/ 1 w 62"/>
                  <a:gd name="T11" fmla="*/ 40 h 130"/>
                  <a:gd name="T12" fmla="*/ 4 w 62"/>
                  <a:gd name="T13" fmla="*/ 46 h 130"/>
                  <a:gd name="T14" fmla="*/ 9 w 62"/>
                  <a:gd name="T15" fmla="*/ 50 h 130"/>
                  <a:gd name="T16" fmla="*/ 17 w 62"/>
                  <a:gd name="T17" fmla="*/ 52 h 130"/>
                  <a:gd name="T18" fmla="*/ 18 w 62"/>
                  <a:gd name="T19" fmla="*/ 51 h 130"/>
                  <a:gd name="T20" fmla="*/ 20 w 62"/>
                  <a:gd name="T21" fmla="*/ 48 h 130"/>
                  <a:gd name="T22" fmla="*/ 23 w 62"/>
                  <a:gd name="T23" fmla="*/ 44 h 130"/>
                  <a:gd name="T24" fmla="*/ 25 w 62"/>
                  <a:gd name="T25" fmla="*/ 38 h 130"/>
                  <a:gd name="T26" fmla="*/ 26 w 62"/>
                  <a:gd name="T27" fmla="*/ 31 h 130"/>
                  <a:gd name="T28" fmla="*/ 25 w 62"/>
                  <a:gd name="T29" fmla="*/ 22 h 130"/>
                  <a:gd name="T30" fmla="*/ 21 w 62"/>
                  <a:gd name="T31" fmla="*/ 12 h 130"/>
                  <a:gd name="T32" fmla="*/ 14 w 62"/>
                  <a:gd name="T33" fmla="*/ 0 h 130"/>
                  <a:gd name="T34" fmla="*/ 15 w 62"/>
                  <a:gd name="T35" fmla="*/ 2 h 130"/>
                  <a:gd name="T36" fmla="*/ 17 w 62"/>
                  <a:gd name="T37" fmla="*/ 6 h 130"/>
                  <a:gd name="T38" fmla="*/ 19 w 62"/>
                  <a:gd name="T39" fmla="*/ 14 h 130"/>
                  <a:gd name="T40" fmla="*/ 21 w 62"/>
                  <a:gd name="T41" fmla="*/ 21 h 130"/>
                  <a:gd name="T42" fmla="*/ 22 w 62"/>
                  <a:gd name="T43" fmla="*/ 30 h 130"/>
                  <a:gd name="T44" fmla="*/ 22 w 62"/>
                  <a:gd name="T45" fmla="*/ 37 h 130"/>
                  <a:gd name="T46" fmla="*/ 19 w 62"/>
                  <a:gd name="T47" fmla="*/ 43 h 130"/>
                  <a:gd name="T48" fmla="*/ 13 w 62"/>
                  <a:gd name="T49" fmla="*/ 46 h 130"/>
                  <a:gd name="T50" fmla="*/ 13 w 62"/>
                  <a:gd name="T51" fmla="*/ 46 h 130"/>
                  <a:gd name="T52" fmla="*/ 10 w 62"/>
                  <a:gd name="T53" fmla="*/ 45 h 130"/>
                  <a:gd name="T54" fmla="*/ 8 w 62"/>
                  <a:gd name="T55" fmla="*/ 44 h 130"/>
                  <a:gd name="T56" fmla="*/ 6 w 62"/>
                  <a:gd name="T57" fmla="*/ 42 h 130"/>
                  <a:gd name="T58" fmla="*/ 4 w 62"/>
                  <a:gd name="T59" fmla="*/ 39 h 130"/>
                  <a:gd name="T60" fmla="*/ 2 w 62"/>
                  <a:gd name="T61" fmla="*/ 34 h 130"/>
                  <a:gd name="T62" fmla="*/ 1 w 62"/>
                  <a:gd name="T63" fmla="*/ 28 h 130"/>
                  <a:gd name="T64" fmla="*/ 3 w 62"/>
                  <a:gd name="T65" fmla="*/ 19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2" h="130">
                    <a:moveTo>
                      <a:pt x="6" y="48"/>
                    </a:moveTo>
                    <a:lnTo>
                      <a:pt x="5" y="51"/>
                    </a:lnTo>
                    <a:lnTo>
                      <a:pt x="2" y="60"/>
                    </a:lnTo>
                    <a:lnTo>
                      <a:pt x="1" y="72"/>
                    </a:lnTo>
                    <a:lnTo>
                      <a:pt x="0" y="86"/>
                    </a:lnTo>
                    <a:lnTo>
                      <a:pt x="2" y="101"/>
                    </a:lnTo>
                    <a:lnTo>
                      <a:pt x="9" y="114"/>
                    </a:lnTo>
                    <a:lnTo>
                      <a:pt x="21" y="124"/>
                    </a:lnTo>
                    <a:lnTo>
                      <a:pt x="40" y="130"/>
                    </a:lnTo>
                    <a:lnTo>
                      <a:pt x="42" y="128"/>
                    </a:lnTo>
                    <a:lnTo>
                      <a:pt x="47" y="121"/>
                    </a:lnTo>
                    <a:lnTo>
                      <a:pt x="54" y="110"/>
                    </a:lnTo>
                    <a:lnTo>
                      <a:pt x="59" y="96"/>
                    </a:lnTo>
                    <a:lnTo>
                      <a:pt x="62" y="77"/>
                    </a:lnTo>
                    <a:lnTo>
                      <a:pt x="60" y="55"/>
                    </a:lnTo>
                    <a:lnTo>
                      <a:pt x="50" y="29"/>
                    </a:lnTo>
                    <a:lnTo>
                      <a:pt x="33" y="0"/>
                    </a:lnTo>
                    <a:lnTo>
                      <a:pt x="35" y="4"/>
                    </a:lnTo>
                    <a:lnTo>
                      <a:pt x="40" y="16"/>
                    </a:lnTo>
                    <a:lnTo>
                      <a:pt x="45" y="34"/>
                    </a:lnTo>
                    <a:lnTo>
                      <a:pt x="50" y="53"/>
                    </a:lnTo>
                    <a:lnTo>
                      <a:pt x="53" y="74"/>
                    </a:lnTo>
                    <a:lnTo>
                      <a:pt x="52" y="93"/>
                    </a:lnTo>
                    <a:lnTo>
                      <a:pt x="45" y="107"/>
                    </a:lnTo>
                    <a:lnTo>
                      <a:pt x="31" y="114"/>
                    </a:lnTo>
                    <a:lnTo>
                      <a:pt x="30" y="114"/>
                    </a:lnTo>
                    <a:lnTo>
                      <a:pt x="25" y="113"/>
                    </a:lnTo>
                    <a:lnTo>
                      <a:pt x="20" y="111"/>
                    </a:lnTo>
                    <a:lnTo>
                      <a:pt x="14" y="106"/>
                    </a:lnTo>
                    <a:lnTo>
                      <a:pt x="9" y="98"/>
                    </a:lnTo>
                    <a:lnTo>
                      <a:pt x="5" y="86"/>
                    </a:lnTo>
                    <a:lnTo>
                      <a:pt x="3" y="70"/>
                    </a:lnTo>
                    <a:lnTo>
                      <a:pt x="6" y="4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sp>
            <p:nvSpPr>
              <p:cNvPr id="48" name="Freeform 260"/>
              <p:cNvSpPr>
                <a:spLocks/>
              </p:cNvSpPr>
              <p:nvPr/>
            </p:nvSpPr>
            <p:spPr bwMode="gray">
              <a:xfrm>
                <a:off x="3346" y="2631"/>
                <a:ext cx="26" cy="66"/>
              </a:xfrm>
              <a:custGeom>
                <a:avLst/>
                <a:gdLst>
                  <a:gd name="T0" fmla="*/ 22 w 67"/>
                  <a:gd name="T1" fmla="*/ 1 h 169"/>
                  <a:gd name="T2" fmla="*/ 21 w 67"/>
                  <a:gd name="T3" fmla="*/ 1 h 169"/>
                  <a:gd name="T4" fmla="*/ 18 w 67"/>
                  <a:gd name="T5" fmla="*/ 3 h 169"/>
                  <a:gd name="T6" fmla="*/ 14 w 67"/>
                  <a:gd name="T7" fmla="*/ 6 h 169"/>
                  <a:gd name="T8" fmla="*/ 10 w 67"/>
                  <a:gd name="T9" fmla="*/ 11 h 169"/>
                  <a:gd name="T10" fmla="*/ 5 w 67"/>
                  <a:gd name="T11" fmla="*/ 19 h 169"/>
                  <a:gd name="T12" fmla="*/ 2 w 67"/>
                  <a:gd name="T13" fmla="*/ 29 h 169"/>
                  <a:gd name="T14" fmla="*/ 0 w 67"/>
                  <a:gd name="T15" fmla="*/ 43 h 169"/>
                  <a:gd name="T16" fmla="*/ 0 w 67"/>
                  <a:gd name="T17" fmla="*/ 61 h 169"/>
                  <a:gd name="T18" fmla="*/ 0 w 67"/>
                  <a:gd name="T19" fmla="*/ 61 h 169"/>
                  <a:gd name="T20" fmla="*/ 0 w 67"/>
                  <a:gd name="T21" fmla="*/ 63 h 169"/>
                  <a:gd name="T22" fmla="*/ 1 w 67"/>
                  <a:gd name="T23" fmla="*/ 64 h 169"/>
                  <a:gd name="T24" fmla="*/ 3 w 67"/>
                  <a:gd name="T25" fmla="*/ 66 h 169"/>
                  <a:gd name="T26" fmla="*/ 5 w 67"/>
                  <a:gd name="T27" fmla="*/ 66 h 169"/>
                  <a:gd name="T28" fmla="*/ 7 w 67"/>
                  <a:gd name="T29" fmla="*/ 65 h 169"/>
                  <a:gd name="T30" fmla="*/ 10 w 67"/>
                  <a:gd name="T31" fmla="*/ 61 h 169"/>
                  <a:gd name="T32" fmla="*/ 13 w 67"/>
                  <a:gd name="T33" fmla="*/ 55 h 169"/>
                  <a:gd name="T34" fmla="*/ 17 w 67"/>
                  <a:gd name="T35" fmla="*/ 46 h 169"/>
                  <a:gd name="T36" fmla="*/ 20 w 67"/>
                  <a:gd name="T37" fmla="*/ 37 h 169"/>
                  <a:gd name="T38" fmla="*/ 23 w 67"/>
                  <a:gd name="T39" fmla="*/ 27 h 169"/>
                  <a:gd name="T40" fmla="*/ 25 w 67"/>
                  <a:gd name="T41" fmla="*/ 17 h 169"/>
                  <a:gd name="T42" fmla="*/ 26 w 67"/>
                  <a:gd name="T43" fmla="*/ 9 h 169"/>
                  <a:gd name="T44" fmla="*/ 26 w 67"/>
                  <a:gd name="T45" fmla="*/ 3 h 169"/>
                  <a:gd name="T46" fmla="*/ 25 w 67"/>
                  <a:gd name="T47" fmla="*/ 0 h 169"/>
                  <a:gd name="T48" fmla="*/ 22 w 67"/>
                  <a:gd name="T49" fmla="*/ 1 h 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 h="169">
                    <a:moveTo>
                      <a:pt x="56" y="2"/>
                    </a:moveTo>
                    <a:lnTo>
                      <a:pt x="53" y="3"/>
                    </a:lnTo>
                    <a:lnTo>
                      <a:pt x="47" y="7"/>
                    </a:lnTo>
                    <a:lnTo>
                      <a:pt x="37" y="15"/>
                    </a:lnTo>
                    <a:lnTo>
                      <a:pt x="25" y="28"/>
                    </a:lnTo>
                    <a:lnTo>
                      <a:pt x="14" y="48"/>
                    </a:lnTo>
                    <a:lnTo>
                      <a:pt x="5" y="75"/>
                    </a:lnTo>
                    <a:lnTo>
                      <a:pt x="0" y="110"/>
                    </a:lnTo>
                    <a:lnTo>
                      <a:pt x="0" y="156"/>
                    </a:lnTo>
                    <a:lnTo>
                      <a:pt x="0" y="157"/>
                    </a:lnTo>
                    <a:lnTo>
                      <a:pt x="1" y="161"/>
                    </a:lnTo>
                    <a:lnTo>
                      <a:pt x="3" y="165"/>
                    </a:lnTo>
                    <a:lnTo>
                      <a:pt x="7" y="168"/>
                    </a:lnTo>
                    <a:lnTo>
                      <a:pt x="12" y="169"/>
                    </a:lnTo>
                    <a:lnTo>
                      <a:pt x="17" y="166"/>
                    </a:lnTo>
                    <a:lnTo>
                      <a:pt x="25" y="157"/>
                    </a:lnTo>
                    <a:lnTo>
                      <a:pt x="33" y="141"/>
                    </a:lnTo>
                    <a:lnTo>
                      <a:pt x="43" y="119"/>
                    </a:lnTo>
                    <a:lnTo>
                      <a:pt x="52" y="94"/>
                    </a:lnTo>
                    <a:lnTo>
                      <a:pt x="60" y="69"/>
                    </a:lnTo>
                    <a:lnTo>
                      <a:pt x="65" y="43"/>
                    </a:lnTo>
                    <a:lnTo>
                      <a:pt x="67" y="23"/>
                    </a:lnTo>
                    <a:lnTo>
                      <a:pt x="67" y="7"/>
                    </a:lnTo>
                    <a:lnTo>
                      <a:pt x="64" y="0"/>
                    </a:lnTo>
                    <a:lnTo>
                      <a:pt x="56"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0" dirty="0">
                  <a:solidFill>
                    <a:srgbClr val="000000"/>
                  </a:solidFill>
                </a:endParaRPr>
              </a:p>
            </p:txBody>
          </p:sp>
        </p:grpSp>
        <p:sp>
          <p:nvSpPr>
            <p:cNvPr id="49" name="pole tekstowe 48"/>
            <p:cNvSpPr txBox="1"/>
            <p:nvPr/>
          </p:nvSpPr>
          <p:spPr>
            <a:xfrm>
              <a:off x="5474386" y="1129100"/>
              <a:ext cx="1857833" cy="573009"/>
            </a:xfrm>
            <a:prstGeom prst="rect">
              <a:avLst/>
            </a:prstGeom>
            <a:noFill/>
          </p:spPr>
          <p:txBody>
            <a:bodyPr wrap="square" rtlCol="0">
              <a:spAutoFit/>
            </a:bodyPr>
            <a:lstStyle/>
            <a:p>
              <a:pPr algn="ctr"/>
              <a:r>
                <a:rPr lang="pl-PL" sz="1200" b="1" i="1" dirty="0">
                  <a:solidFill>
                    <a:srgbClr val="D40511"/>
                  </a:solidFill>
                </a:rPr>
                <a:t>TRADE</a:t>
              </a:r>
              <a:br>
                <a:rPr lang="pl-PL" sz="1200" b="1" i="1" dirty="0">
                  <a:solidFill>
                    <a:srgbClr val="D40511"/>
                  </a:solidFill>
                </a:rPr>
              </a:br>
              <a:r>
                <a:rPr lang="pl-PL" sz="1200" b="1" i="1" dirty="0">
                  <a:solidFill>
                    <a:srgbClr val="D40511"/>
                  </a:solidFill>
                </a:rPr>
                <a:t>FACILITATION</a:t>
              </a:r>
            </a:p>
          </p:txBody>
        </p:sp>
        <p:sp>
          <p:nvSpPr>
            <p:cNvPr id="50" name="pole tekstowe 49"/>
            <p:cNvSpPr txBox="1"/>
            <p:nvPr/>
          </p:nvSpPr>
          <p:spPr>
            <a:xfrm>
              <a:off x="3782019" y="3390861"/>
              <a:ext cx="1581838" cy="573009"/>
            </a:xfrm>
            <a:prstGeom prst="rect">
              <a:avLst/>
            </a:prstGeom>
            <a:noFill/>
          </p:spPr>
          <p:txBody>
            <a:bodyPr wrap="square" rtlCol="0">
              <a:spAutoFit/>
            </a:bodyPr>
            <a:lstStyle/>
            <a:p>
              <a:pPr algn="ctr"/>
              <a:r>
                <a:rPr lang="pl-PL" sz="1200" b="1" i="1" dirty="0">
                  <a:solidFill>
                    <a:srgbClr val="D40511"/>
                  </a:solidFill>
                </a:rPr>
                <a:t>BORDER</a:t>
              </a:r>
              <a:br>
                <a:rPr lang="pl-PL" sz="1200" b="1" i="1" dirty="0">
                  <a:solidFill>
                    <a:srgbClr val="D40511"/>
                  </a:solidFill>
                </a:rPr>
              </a:br>
              <a:r>
                <a:rPr lang="pl-PL" sz="1200" b="1" i="1" dirty="0">
                  <a:solidFill>
                    <a:srgbClr val="D40511"/>
                  </a:solidFill>
                </a:rPr>
                <a:t>SECURITY</a:t>
              </a:r>
            </a:p>
          </p:txBody>
        </p:sp>
        <p:sp>
          <p:nvSpPr>
            <p:cNvPr id="51" name="pole tekstowe 50"/>
            <p:cNvSpPr txBox="1"/>
            <p:nvPr/>
          </p:nvSpPr>
          <p:spPr>
            <a:xfrm>
              <a:off x="1799726" y="1119576"/>
              <a:ext cx="1865890" cy="581818"/>
            </a:xfrm>
            <a:prstGeom prst="rect">
              <a:avLst/>
            </a:prstGeom>
            <a:noFill/>
          </p:spPr>
          <p:txBody>
            <a:bodyPr wrap="square" rtlCol="0">
              <a:spAutoFit/>
            </a:bodyPr>
            <a:lstStyle/>
            <a:p>
              <a:pPr algn="ctr"/>
              <a:r>
                <a:rPr lang="pl-PL" sz="1200" b="1" i="1" dirty="0">
                  <a:solidFill>
                    <a:srgbClr val="D40511"/>
                  </a:solidFill>
                </a:rPr>
                <a:t>CUSTOMS </a:t>
              </a:r>
              <a:br>
                <a:rPr lang="pl-PL" sz="1200" b="1" i="1" dirty="0">
                  <a:solidFill>
                    <a:srgbClr val="D40511"/>
                  </a:solidFill>
                </a:rPr>
              </a:br>
              <a:r>
                <a:rPr lang="pl-PL" sz="1200" b="1" i="1" dirty="0">
                  <a:solidFill>
                    <a:srgbClr val="D40511"/>
                  </a:solidFill>
                </a:rPr>
                <a:t>COMPLIANCE</a:t>
              </a:r>
            </a:p>
          </p:txBody>
        </p:sp>
      </p:grpSp>
      <p:sp>
        <p:nvSpPr>
          <p:cNvPr id="4" name="Prostokąt 3"/>
          <p:cNvSpPr/>
          <p:nvPr/>
        </p:nvSpPr>
        <p:spPr>
          <a:xfrm>
            <a:off x="371680" y="1450569"/>
            <a:ext cx="3650385" cy="2844984"/>
          </a:xfrm>
          <a:prstGeom prst="rect">
            <a:avLst/>
          </a:prstGeom>
        </p:spPr>
        <p:txBody>
          <a:bodyPr wrap="square">
            <a:spAutoFit/>
          </a:bodyPr>
          <a:lstStyle/>
          <a:p>
            <a:pPr marL="233363" lvl="0"/>
            <a:r>
              <a:rPr lang="en-US" dirty="0">
                <a:latin typeface="Arial" pitchFamily="34" charset="0"/>
                <a:cs typeface="Arial" pitchFamily="34" charset="0"/>
              </a:rPr>
              <a:t>DHL Express </a:t>
            </a:r>
            <a:r>
              <a:rPr lang="pl-PL" dirty="0">
                <a:latin typeface="Arial" pitchFamily="34" charset="0"/>
                <a:cs typeface="Arial" pitchFamily="34" charset="0"/>
              </a:rPr>
              <a:t>aspire</a:t>
            </a:r>
            <a:r>
              <a:rPr lang="en-GB" dirty="0">
                <a:latin typeface="Arial" pitchFamily="34" charset="0"/>
                <a:cs typeface="Arial" pitchFamily="34" charset="0"/>
              </a:rPr>
              <a:t>s</a:t>
            </a:r>
            <a:r>
              <a:rPr lang="pl-PL" dirty="0">
                <a:latin typeface="Arial" pitchFamily="34" charset="0"/>
                <a:cs typeface="Arial" pitchFamily="34" charset="0"/>
              </a:rPr>
              <a:t> to be </a:t>
            </a:r>
          </a:p>
          <a:p>
            <a:pPr marL="233363" lvl="0"/>
            <a:r>
              <a:rPr lang="en-US" dirty="0">
                <a:latin typeface="Arial" pitchFamily="34" charset="0"/>
                <a:cs typeface="Arial" pitchFamily="34" charset="0"/>
              </a:rPr>
              <a:t>the recognised </a:t>
            </a:r>
            <a:r>
              <a:rPr lang="en-US" b="1" dirty="0">
                <a:latin typeface="Arial" pitchFamily="34" charset="0"/>
                <a:cs typeface="Arial" pitchFamily="34" charset="0"/>
              </a:rPr>
              <a:t>leader</a:t>
            </a:r>
            <a:r>
              <a:rPr lang="pl-PL" b="1" dirty="0">
                <a:latin typeface="Arial" pitchFamily="34" charset="0"/>
                <a:cs typeface="Arial" pitchFamily="34" charset="0"/>
              </a:rPr>
              <a:t> </a:t>
            </a:r>
          </a:p>
          <a:p>
            <a:pPr marL="233363" lvl="0"/>
            <a:r>
              <a:rPr lang="en-US" b="1" dirty="0">
                <a:latin typeface="Arial" pitchFamily="34" charset="0"/>
                <a:cs typeface="Arial" pitchFamily="34" charset="0"/>
              </a:rPr>
              <a:t>and partner of choice</a:t>
            </a:r>
            <a:r>
              <a:rPr lang="en-US" dirty="0">
                <a:latin typeface="Arial" pitchFamily="34" charset="0"/>
                <a:cs typeface="Arial" pitchFamily="34" charset="0"/>
              </a:rPr>
              <a:t> </a:t>
            </a:r>
            <a:endParaRPr lang="pl-PL" dirty="0">
              <a:latin typeface="Arial" pitchFamily="34" charset="0"/>
              <a:cs typeface="Arial" pitchFamily="34" charset="0"/>
            </a:endParaRPr>
          </a:p>
          <a:p>
            <a:pPr marL="233363" lvl="0"/>
            <a:r>
              <a:rPr lang="en-US" dirty="0">
                <a:latin typeface="Arial" pitchFamily="34" charset="0"/>
                <a:cs typeface="Arial" pitchFamily="34" charset="0"/>
              </a:rPr>
              <a:t>for customers in terms of service, but also </a:t>
            </a:r>
            <a:r>
              <a:rPr lang="en-US" u="sng" dirty="0">
                <a:latin typeface="Arial" pitchFamily="34" charset="0"/>
                <a:cs typeface="Arial" pitchFamily="34" charset="0"/>
              </a:rPr>
              <a:t>trade facilitation</a:t>
            </a:r>
            <a:r>
              <a:rPr lang="en-US" dirty="0">
                <a:latin typeface="Arial" pitchFamily="34" charset="0"/>
                <a:cs typeface="Arial" pitchFamily="34" charset="0"/>
              </a:rPr>
              <a:t>, </a:t>
            </a:r>
            <a:r>
              <a:rPr lang="en-US" u="sng" dirty="0">
                <a:latin typeface="Arial" pitchFamily="34" charset="0"/>
                <a:cs typeface="Arial" pitchFamily="34" charset="0"/>
              </a:rPr>
              <a:t>compliance</a:t>
            </a:r>
            <a:r>
              <a:rPr lang="en-US" dirty="0">
                <a:latin typeface="Arial" pitchFamily="34" charset="0"/>
                <a:cs typeface="Arial" pitchFamily="34" charset="0"/>
              </a:rPr>
              <a:t> and </a:t>
            </a:r>
            <a:r>
              <a:rPr lang="en-US" u="sng" dirty="0">
                <a:latin typeface="Arial" pitchFamily="34" charset="0"/>
                <a:cs typeface="Arial" pitchFamily="34" charset="0"/>
              </a:rPr>
              <a:t>security</a:t>
            </a:r>
            <a:r>
              <a:rPr lang="pl-PL" dirty="0">
                <a:latin typeface="Arial" pitchFamily="34" charset="0"/>
                <a:cs typeface="Arial" pitchFamily="34" charset="0"/>
              </a:rPr>
              <a:t> </a:t>
            </a:r>
          </a:p>
          <a:p>
            <a:pPr marL="233363" lvl="0"/>
            <a:endParaRPr lang="pl-PL" sz="2400" dirty="0">
              <a:latin typeface="Calibri" pitchFamily="34" charset="0"/>
            </a:endParaRPr>
          </a:p>
          <a:p>
            <a:pPr marL="233363" lvl="0"/>
            <a:endParaRPr lang="pl-PL" sz="2400" b="1" i="1" dirty="0">
              <a:latin typeface="Calibri" pitchFamily="34" charset="0"/>
            </a:endParaRPr>
          </a:p>
        </p:txBody>
      </p:sp>
    </p:spTree>
    <p:extLst>
      <p:ext uri="{BB962C8B-B14F-4D97-AF65-F5344CB8AC3E}">
        <p14:creationId xmlns:p14="http://schemas.microsoft.com/office/powerpoint/2010/main" val="365624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3780" name="Picture 4"/>
          <p:cNvPicPr>
            <a:picLocks noChangeAspect="1" noChangeArrowheads="1"/>
          </p:cNvPicPr>
          <p:nvPr/>
        </p:nvPicPr>
        <p:blipFill>
          <a:blip r:embed="rId4" cstate="print"/>
          <a:srcRect/>
          <a:stretch>
            <a:fillRect/>
          </a:stretch>
        </p:blipFill>
        <p:spPr bwMode="auto">
          <a:xfrm>
            <a:off x="6531429" y="800100"/>
            <a:ext cx="2430166" cy="1809070"/>
          </a:xfrm>
          <a:prstGeom prst="rect">
            <a:avLst/>
          </a:prstGeom>
          <a:noFill/>
          <a:ln w="9525">
            <a:noFill/>
            <a:miter lim="800000"/>
            <a:headEnd/>
            <a:tailEnd/>
          </a:ln>
        </p:spPr>
      </p:pic>
      <p:graphicFrame>
        <p:nvGraphicFramePr>
          <p:cNvPr id="60" name="Objekt 59" hidden="1"/>
          <p:cNvGraphicFramePr>
            <a:graphicFrameLocks/>
          </p:cNvGraphicFramePr>
          <p:nvPr>
            <p:custDataLst>
              <p:tags r:id="rId2"/>
            </p:custDataLst>
            <p:extLst>
              <p:ext uri="{D42A27DB-BD31-4B8C-83A1-F6EECF244321}">
                <p14:modId xmlns:p14="http://schemas.microsoft.com/office/powerpoint/2010/main" val="34684166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33" name="think-cell Slide" r:id="rId5" imgW="360" imgH="360" progId="">
                  <p:embed/>
                </p:oleObj>
              </mc:Choice>
              <mc:Fallback>
                <p:oleObj name="think-cell Slide" r:id="rId5" imgW="360" imgH="360" progId="">
                  <p:embed/>
                  <p:pic>
                    <p:nvPicPr>
                      <p:cNvPr id="0" name="Picture 2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itel 2"/>
          <p:cNvSpPr>
            <a:spLocks noGrp="1"/>
          </p:cNvSpPr>
          <p:nvPr>
            <p:ph type="title"/>
          </p:nvPr>
        </p:nvSpPr>
        <p:spPr bwMode="gray">
          <a:xfrm>
            <a:off x="460375" y="351000"/>
            <a:ext cx="8208000" cy="395125"/>
          </a:xfrm>
        </p:spPr>
        <p:txBody>
          <a:bodyPr/>
          <a:lstStyle/>
          <a:p>
            <a:r>
              <a:rPr lang="pl-PL" dirty="0"/>
              <a:t>Focus on </a:t>
            </a:r>
            <a:r>
              <a:rPr lang="en-GB" dirty="0"/>
              <a:t>c</a:t>
            </a:r>
            <a:r>
              <a:rPr lang="pl-PL" dirty="0"/>
              <a:t>ompliance</a:t>
            </a:r>
            <a:endParaRPr lang="en-US" dirty="0"/>
          </a:p>
        </p:txBody>
      </p:sp>
      <p:sp>
        <p:nvSpPr>
          <p:cNvPr id="51" name="pole tekstowe 50"/>
          <p:cNvSpPr txBox="1"/>
          <p:nvPr/>
        </p:nvSpPr>
        <p:spPr>
          <a:xfrm>
            <a:off x="458568" y="1037607"/>
            <a:ext cx="6724650" cy="3477875"/>
          </a:xfrm>
          <a:prstGeom prst="rect">
            <a:avLst/>
          </a:prstGeom>
          <a:noFill/>
        </p:spPr>
        <p:txBody>
          <a:bodyPr wrap="square" rtlCol="0">
            <a:spAutoFit/>
          </a:bodyPr>
          <a:lstStyle/>
          <a:p>
            <a:pPr marL="180975" lvl="0" indent="-180975">
              <a:buFont typeface="Wingdings" pitchFamily="2" charset="2"/>
              <a:buChar char="§"/>
            </a:pPr>
            <a:r>
              <a:rPr lang="en-GB" dirty="0"/>
              <a:t>Scrutiny from governments and customs authorities has significantly increased globally, with a particular focus on counterfeit goods, undervaluation, smuggling and security concerns</a:t>
            </a:r>
          </a:p>
          <a:p>
            <a:pPr marL="180975" lvl="0" indent="-180975">
              <a:buFont typeface="Wingdings" pitchFamily="2" charset="2"/>
              <a:buChar char="§"/>
            </a:pPr>
            <a:endParaRPr lang="en-GB" dirty="0"/>
          </a:p>
          <a:p>
            <a:pPr marL="180975" lvl="0" indent="-180975">
              <a:buFont typeface="Wingdings" pitchFamily="2" charset="2"/>
              <a:buChar char="§"/>
            </a:pPr>
            <a:r>
              <a:rPr lang="en-GB" dirty="0"/>
              <a:t>As a result, they have introduced legislation regarding:</a:t>
            </a:r>
          </a:p>
          <a:p>
            <a:pPr lvl="0">
              <a:buFont typeface="Wingdings" pitchFamily="2" charset="2"/>
              <a:buChar char="§"/>
            </a:pPr>
            <a:endParaRPr lang="en-GB" dirty="0"/>
          </a:p>
          <a:p>
            <a:pPr marL="625475" lvl="1" indent="-168275">
              <a:buFont typeface="Wingdings" pitchFamily="2" charset="2"/>
              <a:buChar char="§"/>
            </a:pPr>
            <a:r>
              <a:rPr lang="en-GB" b="1" dirty="0"/>
              <a:t>Denied Parties</a:t>
            </a:r>
          </a:p>
          <a:p>
            <a:pPr marL="625475" lvl="1" indent="-168275">
              <a:buFont typeface="Wingdings" pitchFamily="2" charset="2"/>
              <a:buChar char="§"/>
            </a:pPr>
            <a:endParaRPr lang="en-GB" b="1" dirty="0"/>
          </a:p>
          <a:p>
            <a:pPr marL="625475" lvl="1" indent="-168275">
              <a:buFont typeface="Wingdings" pitchFamily="2" charset="2"/>
              <a:buChar char="§"/>
            </a:pPr>
            <a:r>
              <a:rPr lang="en-GB" b="1" dirty="0"/>
              <a:t>S</a:t>
            </a:r>
            <a:r>
              <a:rPr lang="pl-PL" b="1" dirty="0"/>
              <a:t>anctions</a:t>
            </a:r>
            <a:r>
              <a:rPr lang="en-GB" b="1" dirty="0"/>
              <a:t> and E</a:t>
            </a:r>
            <a:r>
              <a:rPr lang="pl-PL" b="1" dirty="0"/>
              <a:t>mbargoes</a:t>
            </a:r>
            <a:r>
              <a:rPr lang="en-GB" b="1" dirty="0"/>
              <a:t> </a:t>
            </a:r>
            <a:endParaRPr lang="en-GB" sz="2000" b="1" dirty="0"/>
          </a:p>
          <a:p>
            <a:pPr lvl="1">
              <a:buFont typeface="Arial" pitchFamily="34" charset="0"/>
              <a:buChar char="•"/>
            </a:pPr>
            <a:endParaRPr lang="pl-PL" sz="2000" b="1" dirty="0"/>
          </a:p>
          <a:p>
            <a:endParaRPr lang="pl-PL" sz="2000" dirty="0"/>
          </a:p>
        </p:txBody>
      </p:sp>
    </p:spTree>
    <p:extLst>
      <p:ext uri="{BB962C8B-B14F-4D97-AF65-F5344CB8AC3E}">
        <p14:creationId xmlns:p14="http://schemas.microsoft.com/office/powerpoint/2010/main" val="34309638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solidFill>
                  <a:srgbClr val="D40511"/>
                </a:solidFill>
              </a:rPr>
              <a:t>What is a Denied Party?</a:t>
            </a:r>
            <a:endParaRPr lang="en-US" dirty="0">
              <a:solidFill>
                <a:srgbClr val="D40511"/>
              </a:solidFill>
            </a:endParaRPr>
          </a:p>
        </p:txBody>
      </p:sp>
      <p:sp>
        <p:nvSpPr>
          <p:cNvPr id="3" name="Inhaltsplatzhalter 2"/>
          <p:cNvSpPr>
            <a:spLocks noGrp="1"/>
          </p:cNvSpPr>
          <p:nvPr>
            <p:ph idx="1"/>
          </p:nvPr>
        </p:nvSpPr>
        <p:spPr>
          <a:xfrm>
            <a:off x="1815362" y="906590"/>
            <a:ext cx="6995119" cy="3643811"/>
          </a:xfrm>
        </p:spPr>
        <p:txBody>
          <a:bodyPr/>
          <a:lstStyle/>
          <a:p>
            <a:pPr>
              <a:lnSpc>
                <a:spcPct val="110000"/>
              </a:lnSpc>
            </a:pPr>
            <a:r>
              <a:rPr lang="en-US" sz="1800" b="0" u="sng" dirty="0"/>
              <a:t>Denied Parties</a:t>
            </a:r>
            <a:r>
              <a:rPr lang="en-US" sz="1800" b="0" dirty="0"/>
              <a:t> can be individuals or companies…</a:t>
            </a:r>
          </a:p>
          <a:p>
            <a:pPr>
              <a:lnSpc>
                <a:spcPct val="110000"/>
              </a:lnSpc>
            </a:pPr>
            <a:r>
              <a:rPr lang="en-GB" sz="1800" b="0" dirty="0"/>
              <a:t>...</a:t>
            </a:r>
            <a:r>
              <a:rPr lang="en-US" sz="1800" b="0" dirty="0"/>
              <a:t>who are actively involved in a </a:t>
            </a:r>
            <a:r>
              <a:rPr lang="en-US" sz="1800" dirty="0"/>
              <a:t>terrorist organization </a:t>
            </a:r>
            <a:r>
              <a:rPr lang="en-US" sz="1800" b="0" dirty="0"/>
              <a:t>and/or are directly suspected of terrorism and/or involved in </a:t>
            </a:r>
            <a:r>
              <a:rPr lang="en-US" sz="1800" dirty="0"/>
              <a:t>financial fraud</a:t>
            </a:r>
          </a:p>
          <a:p>
            <a:pPr>
              <a:lnSpc>
                <a:spcPct val="110000"/>
              </a:lnSpc>
            </a:pPr>
            <a:r>
              <a:rPr lang="en-US" sz="1800" b="0" dirty="0"/>
              <a:t>...against whom Sanctions have been imposed because of political issues e.g. </a:t>
            </a:r>
            <a:r>
              <a:rPr lang="en-US" sz="1800" dirty="0"/>
              <a:t>human rights violations</a:t>
            </a:r>
            <a:r>
              <a:rPr lang="en-US" sz="1800" b="0" dirty="0"/>
              <a:t>, </a:t>
            </a:r>
            <a:r>
              <a:rPr lang="en-US" sz="1800" dirty="0"/>
              <a:t>financing of terrorism, </a:t>
            </a:r>
            <a:r>
              <a:rPr lang="en-US" sz="1800" b="0" dirty="0"/>
              <a:t>etc)…</a:t>
            </a:r>
          </a:p>
          <a:p>
            <a:pPr>
              <a:lnSpc>
                <a:spcPct val="110000"/>
              </a:lnSpc>
            </a:pPr>
            <a:r>
              <a:rPr lang="en-US" sz="1800" b="0" dirty="0"/>
              <a:t>…and </a:t>
            </a:r>
            <a:r>
              <a:rPr lang="en-US" sz="1800" u="sng" dirty="0"/>
              <a:t>who may under no circumstances receive economic resources </a:t>
            </a:r>
            <a:r>
              <a:rPr lang="en-US" sz="1800" b="0" dirty="0"/>
              <a:t>(money/goods/services) in order to allow them to achieve their political goals e.g.</a:t>
            </a:r>
            <a:r>
              <a:rPr lang="pl-PL" sz="1800" b="0" dirty="0"/>
              <a:t> financ</a:t>
            </a:r>
            <a:r>
              <a:rPr lang="en-GB" sz="1800" b="0" dirty="0"/>
              <a:t>ing</a:t>
            </a:r>
            <a:r>
              <a:rPr lang="pl-PL" sz="1800" b="0" dirty="0"/>
              <a:t> </a:t>
            </a:r>
            <a:r>
              <a:rPr lang="en-US" sz="1800" b="0" dirty="0"/>
              <a:t>terrorist groups, proliferation of nuclear capability, etc</a:t>
            </a:r>
          </a:p>
        </p:txBody>
      </p:sp>
      <p:pic>
        <p:nvPicPr>
          <p:cNvPr id="4" name="Picture 2" descr="http://pixabay.com/static/uploads/photo/2013/07/12/13/28/business-man-147092_640.png"/>
          <p:cNvPicPr>
            <a:picLocks noChangeAspect="1" noChangeArrowheads="1"/>
          </p:cNvPicPr>
          <p:nvPr/>
        </p:nvPicPr>
        <p:blipFill>
          <a:blip r:embed="rId2" cstate="print"/>
          <a:srcRect/>
          <a:stretch>
            <a:fillRect/>
          </a:stretch>
        </p:blipFill>
        <p:spPr bwMode="auto">
          <a:xfrm>
            <a:off x="98252" y="1109374"/>
            <a:ext cx="1876425" cy="2807494"/>
          </a:xfrm>
          <a:prstGeom prst="rect">
            <a:avLst/>
          </a:prstGeom>
          <a:noFill/>
        </p:spPr>
      </p:pic>
    </p:spTree>
    <p:extLst>
      <p:ext uri="{BB962C8B-B14F-4D97-AF65-F5344CB8AC3E}">
        <p14:creationId xmlns:p14="http://schemas.microsoft.com/office/powerpoint/2010/main" val="1207448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a:t>What are</a:t>
            </a:r>
            <a:r>
              <a:rPr lang="en-GB" dirty="0"/>
              <a:t> s</a:t>
            </a:r>
            <a:r>
              <a:rPr lang="de-DE" dirty="0"/>
              <a:t>anctions and embargos?</a:t>
            </a:r>
            <a:endParaRPr lang="en-US" dirty="0"/>
          </a:p>
        </p:txBody>
      </p:sp>
      <p:sp>
        <p:nvSpPr>
          <p:cNvPr id="3" name="Inhaltsplatzhalter 2"/>
          <p:cNvSpPr>
            <a:spLocks noGrp="1"/>
          </p:cNvSpPr>
          <p:nvPr>
            <p:ph idx="1"/>
          </p:nvPr>
        </p:nvSpPr>
        <p:spPr>
          <a:xfrm>
            <a:off x="468000" y="1075781"/>
            <a:ext cx="8208000" cy="3074180"/>
          </a:xfrm>
        </p:spPr>
        <p:txBody>
          <a:bodyPr/>
          <a:lstStyle/>
          <a:p>
            <a:pPr>
              <a:lnSpc>
                <a:spcPct val="110000"/>
              </a:lnSpc>
            </a:pPr>
            <a:r>
              <a:rPr lang="en-US" sz="1800" dirty="0"/>
              <a:t>“Sanction”</a:t>
            </a:r>
            <a:r>
              <a:rPr lang="pl-PL" sz="1800" dirty="0"/>
              <a:t>:  	</a:t>
            </a:r>
            <a:r>
              <a:rPr lang="pl-PL" sz="1800" b="0" i="1" dirty="0"/>
              <a:t>a</a:t>
            </a:r>
            <a:r>
              <a:rPr lang="en-US" sz="1800" b="0" i="1" dirty="0"/>
              <a:t> corrective act taken by one nation against another nation </a:t>
            </a:r>
            <a:br>
              <a:rPr lang="pl-PL" sz="1800" b="0" i="1" dirty="0"/>
            </a:br>
            <a:r>
              <a:rPr lang="pl-PL" sz="1800" b="0" i="1" dirty="0"/>
              <a:t>		</a:t>
            </a:r>
            <a:r>
              <a:rPr lang="en-US" sz="1800" b="0" i="1" dirty="0"/>
              <a:t>that</a:t>
            </a:r>
            <a:r>
              <a:rPr lang="pl-PL" sz="1800" b="0" i="1" dirty="0"/>
              <a:t> </a:t>
            </a:r>
            <a:r>
              <a:rPr lang="en-US" sz="1800" b="0" i="1" dirty="0"/>
              <a:t>has</a:t>
            </a:r>
            <a:r>
              <a:rPr lang="pl-PL" sz="1800" b="0" i="1" dirty="0"/>
              <a:t> </a:t>
            </a:r>
            <a:r>
              <a:rPr lang="en-US" sz="1800" b="0" i="1" dirty="0"/>
              <a:t>violated a treaty or International Law</a:t>
            </a:r>
          </a:p>
          <a:p>
            <a:pPr>
              <a:lnSpc>
                <a:spcPct val="110000"/>
              </a:lnSpc>
            </a:pPr>
            <a:r>
              <a:rPr lang="en-US" sz="1800" dirty="0"/>
              <a:t>“Embargo”</a:t>
            </a:r>
            <a:r>
              <a:rPr lang="pl-PL" sz="1800" dirty="0"/>
              <a:t>: 	</a:t>
            </a:r>
            <a:r>
              <a:rPr lang="pl-PL" sz="1800" b="0" i="1" dirty="0"/>
              <a:t>a</a:t>
            </a:r>
            <a:r>
              <a:rPr lang="en-US" sz="1800" b="0" i="1" dirty="0"/>
              <a:t>n official ban on trade or other commercial activity </a:t>
            </a:r>
            <a:br>
              <a:rPr lang="pl-PL" sz="1800" b="0" i="1" dirty="0"/>
            </a:br>
            <a:r>
              <a:rPr lang="pl-PL" sz="1800" b="0" i="1" dirty="0"/>
              <a:t>		</a:t>
            </a:r>
            <a:r>
              <a:rPr lang="en-US" sz="1800" b="0" i="1" dirty="0"/>
              <a:t>with a particular country</a:t>
            </a:r>
          </a:p>
          <a:p>
            <a:pPr>
              <a:lnSpc>
                <a:spcPct val="110000"/>
              </a:lnSpc>
            </a:pPr>
            <a:r>
              <a:rPr lang="en-GB" sz="1800" b="0" dirty="0"/>
              <a:t>A </a:t>
            </a:r>
            <a:r>
              <a:rPr lang="pl-PL" sz="1800" b="0" dirty="0"/>
              <a:t>Sanction/Embargo</a:t>
            </a:r>
            <a:r>
              <a:rPr lang="en-US" sz="1800" b="0" dirty="0"/>
              <a:t> </a:t>
            </a:r>
            <a:r>
              <a:rPr lang="pl-PL" sz="1800" b="0" dirty="0" err="1"/>
              <a:t>stops</a:t>
            </a:r>
            <a:r>
              <a:rPr lang="pl-PL" sz="1800" b="0" dirty="0"/>
              <a:t> </a:t>
            </a:r>
            <a:r>
              <a:rPr lang="en-US" sz="1800" b="0" dirty="0"/>
              <a:t>or restricts goods, technology, knowledge, ideas and finance from being </a:t>
            </a:r>
            <a:r>
              <a:rPr lang="pl-PL" sz="1800" b="0" dirty="0"/>
              <a:t>provided to </a:t>
            </a:r>
            <a:r>
              <a:rPr lang="en-US" sz="1800" b="0" dirty="0"/>
              <a:t>red flag countries or individuals supporting such regimes that are considered to be a threat to mankind</a:t>
            </a:r>
          </a:p>
        </p:txBody>
      </p:sp>
    </p:spTree>
    <p:extLst>
      <p:ext uri="{BB962C8B-B14F-4D97-AF65-F5344CB8AC3E}">
        <p14:creationId xmlns:p14="http://schemas.microsoft.com/office/powerpoint/2010/main" val="208573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Sanctions lists</a:t>
            </a:r>
            <a:endParaRPr lang="en-US" dirty="0"/>
          </a:p>
        </p:txBody>
      </p:sp>
      <p:pic>
        <p:nvPicPr>
          <p:cNvPr id="295938" name="Picture 2"/>
          <p:cNvPicPr>
            <a:picLocks noChangeAspect="1" noChangeArrowheads="1"/>
          </p:cNvPicPr>
          <p:nvPr/>
        </p:nvPicPr>
        <p:blipFill>
          <a:blip r:embed="rId2" cstate="print"/>
          <a:srcRect/>
          <a:stretch>
            <a:fillRect/>
          </a:stretch>
        </p:blipFill>
        <p:spPr bwMode="auto">
          <a:xfrm>
            <a:off x="389676" y="3175956"/>
            <a:ext cx="704666" cy="899504"/>
          </a:xfrm>
          <a:prstGeom prst="rect">
            <a:avLst/>
          </a:prstGeom>
          <a:noFill/>
          <a:ln w="9525">
            <a:noFill/>
            <a:miter lim="800000"/>
            <a:headEnd/>
            <a:tailEnd/>
          </a:ln>
        </p:spPr>
      </p:pic>
      <p:pic>
        <p:nvPicPr>
          <p:cNvPr id="295939" name="Picture 3"/>
          <p:cNvPicPr>
            <a:picLocks noChangeAspect="1" noChangeArrowheads="1"/>
          </p:cNvPicPr>
          <p:nvPr/>
        </p:nvPicPr>
        <p:blipFill>
          <a:blip r:embed="rId3" cstate="print"/>
          <a:srcRect/>
          <a:stretch>
            <a:fillRect/>
          </a:stretch>
        </p:blipFill>
        <p:spPr bwMode="auto">
          <a:xfrm>
            <a:off x="339699" y="1986957"/>
            <a:ext cx="786542" cy="784483"/>
          </a:xfrm>
          <a:prstGeom prst="rect">
            <a:avLst/>
          </a:prstGeom>
          <a:noFill/>
          <a:ln w="9525">
            <a:noFill/>
            <a:miter lim="800000"/>
            <a:headEnd/>
            <a:tailEnd/>
          </a:ln>
        </p:spPr>
      </p:pic>
      <p:pic>
        <p:nvPicPr>
          <p:cNvPr id="295940" name="Picture 4"/>
          <p:cNvPicPr>
            <a:picLocks noChangeAspect="1" noChangeArrowheads="1"/>
          </p:cNvPicPr>
          <p:nvPr/>
        </p:nvPicPr>
        <p:blipFill>
          <a:blip r:embed="rId4" cstate="print"/>
          <a:srcRect/>
          <a:stretch>
            <a:fillRect/>
          </a:stretch>
        </p:blipFill>
        <p:spPr bwMode="auto">
          <a:xfrm>
            <a:off x="286534" y="837201"/>
            <a:ext cx="915840" cy="915840"/>
          </a:xfrm>
          <a:prstGeom prst="rect">
            <a:avLst/>
          </a:prstGeom>
          <a:noFill/>
          <a:ln w="9525">
            <a:noFill/>
            <a:miter lim="800000"/>
            <a:headEnd/>
            <a:tailEnd/>
          </a:ln>
        </p:spPr>
      </p:pic>
      <p:sp>
        <p:nvSpPr>
          <p:cNvPr id="8" name="Rectangle 7"/>
          <p:cNvSpPr/>
          <p:nvPr/>
        </p:nvSpPr>
        <p:spPr>
          <a:xfrm>
            <a:off x="1360963" y="755280"/>
            <a:ext cx="7283137" cy="1200329"/>
          </a:xfrm>
          <a:prstGeom prst="rect">
            <a:avLst/>
          </a:prstGeom>
        </p:spPr>
        <p:txBody>
          <a:bodyPr wrap="square">
            <a:spAutoFit/>
          </a:bodyPr>
          <a:lstStyle/>
          <a:p>
            <a:r>
              <a:rPr lang="en-US" b="1" dirty="0"/>
              <a:t>United Nations</a:t>
            </a:r>
          </a:p>
          <a:p>
            <a:pPr marL="0" lvl="1"/>
            <a:r>
              <a:rPr lang="en-US" dirty="0"/>
              <a:t>Resolutions passed by the UN Security Council for the safety and security of mankind</a:t>
            </a:r>
          </a:p>
          <a:p>
            <a:pPr marL="0" lvl="1"/>
            <a:r>
              <a:rPr lang="en-US" sz="1600" u="sng" dirty="0">
                <a:hlinkClick r:id="rId5"/>
              </a:rPr>
              <a:t>https://www.un.org/sc/suborg/en/sanctions/un-sc-consolidated-list</a:t>
            </a:r>
            <a:endParaRPr lang="en-US" sz="1600" dirty="0"/>
          </a:p>
        </p:txBody>
      </p:sp>
      <p:sp>
        <p:nvSpPr>
          <p:cNvPr id="9" name="Rectangle 8"/>
          <p:cNvSpPr/>
          <p:nvPr/>
        </p:nvSpPr>
        <p:spPr>
          <a:xfrm>
            <a:off x="1360963" y="1816132"/>
            <a:ext cx="7783037" cy="1754326"/>
          </a:xfrm>
          <a:prstGeom prst="rect">
            <a:avLst/>
          </a:prstGeom>
        </p:spPr>
        <p:txBody>
          <a:bodyPr wrap="square">
            <a:spAutoFit/>
          </a:bodyPr>
          <a:lstStyle/>
          <a:p>
            <a:pPr lvl="0"/>
            <a:r>
              <a:rPr lang="de-DE" b="1" dirty="0"/>
              <a:t>European Union</a:t>
            </a:r>
            <a:endParaRPr lang="en-US" b="1" dirty="0"/>
          </a:p>
          <a:p>
            <a:pPr marL="0" lvl="1"/>
            <a:r>
              <a:rPr lang="de-DE" dirty="0"/>
              <a:t>EU Directives passed by the Commission</a:t>
            </a:r>
            <a:endParaRPr lang="en-US" dirty="0"/>
          </a:p>
          <a:p>
            <a:pPr marL="0" lvl="1"/>
            <a:r>
              <a:rPr lang="de-DE" dirty="0"/>
              <a:t>Recongnition of the UNSC Resolutions</a:t>
            </a:r>
            <a:endParaRPr lang="en-US" dirty="0"/>
          </a:p>
          <a:p>
            <a:r>
              <a:rPr lang="en-GB" sz="1600" u="sng" dirty="0">
                <a:hlinkClick r:id="rId6"/>
              </a:rPr>
              <a:t>https://eeas.europa.eu/headquarters/headquarters-homepage/8442/consolidated-list-sanctions_en</a:t>
            </a:r>
            <a:r>
              <a:rPr lang="en-GB" sz="1600" dirty="0"/>
              <a:t> </a:t>
            </a:r>
          </a:p>
          <a:p>
            <a:pPr marL="0" lvl="1"/>
            <a:endParaRPr lang="en-US" dirty="0"/>
          </a:p>
        </p:txBody>
      </p:sp>
      <p:sp>
        <p:nvSpPr>
          <p:cNvPr id="10" name="Rectangle 9"/>
          <p:cNvSpPr/>
          <p:nvPr/>
        </p:nvSpPr>
        <p:spPr>
          <a:xfrm>
            <a:off x="1350325" y="3129113"/>
            <a:ext cx="7495957" cy="1446550"/>
          </a:xfrm>
          <a:prstGeom prst="rect">
            <a:avLst/>
          </a:prstGeom>
        </p:spPr>
        <p:txBody>
          <a:bodyPr wrap="square">
            <a:spAutoFit/>
          </a:bodyPr>
          <a:lstStyle/>
          <a:p>
            <a:pPr lvl="0"/>
            <a:r>
              <a:rPr lang="de-DE" b="1" dirty="0"/>
              <a:t>OFFICE OF FOREIGN ASSETS CONTROL – (OFAC)</a:t>
            </a:r>
            <a:endParaRPr lang="en-US" b="1" dirty="0"/>
          </a:p>
          <a:p>
            <a:pPr marL="0" lvl="1"/>
            <a:r>
              <a:rPr lang="de-DE" dirty="0"/>
              <a:t>American sanctions lists against entities and individuals based on US Foreign Policy and US National Security</a:t>
            </a:r>
          </a:p>
          <a:p>
            <a:pPr marL="0" lvl="1"/>
            <a:r>
              <a:rPr lang="en-US" sz="1600" u="sng" dirty="0">
                <a:hlinkClick r:id="rId7"/>
              </a:rPr>
              <a:t>http://www.treasury.gov/resource-center/sanctions/SDN-List/Pages/default.aspx</a:t>
            </a:r>
            <a:endParaRPr lang="pl-PL" sz="1600" dirty="0"/>
          </a:p>
          <a:p>
            <a:pPr marL="0" lvl="1"/>
            <a:endParaRPr lang="en-US" dirty="0"/>
          </a:p>
        </p:txBody>
      </p:sp>
    </p:spTree>
    <p:extLst>
      <p:ext uri="{BB962C8B-B14F-4D97-AF65-F5344CB8AC3E}">
        <p14:creationId xmlns:p14="http://schemas.microsoft.com/office/powerpoint/2010/main" val="208573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Legal background</a:t>
            </a:r>
            <a:endParaRPr lang="en-US" dirty="0"/>
          </a:p>
        </p:txBody>
      </p:sp>
      <p:sp>
        <p:nvSpPr>
          <p:cNvPr id="3" name="Inhaltsplatzhalter 2"/>
          <p:cNvSpPr>
            <a:spLocks noGrp="1"/>
          </p:cNvSpPr>
          <p:nvPr>
            <p:ph idx="1"/>
          </p:nvPr>
        </p:nvSpPr>
        <p:spPr>
          <a:xfrm>
            <a:off x="458173" y="3326004"/>
            <a:ext cx="8153264" cy="1296238"/>
          </a:xfrm>
        </p:spPr>
        <p:txBody>
          <a:bodyPr/>
          <a:lstStyle/>
          <a:p>
            <a:pPr algn="ctr">
              <a:lnSpc>
                <a:spcPct val="110000"/>
              </a:lnSpc>
            </a:pPr>
            <a:r>
              <a:rPr lang="pl-PL" sz="1800" dirty="0"/>
              <a:t>Very broad definition of </a:t>
            </a:r>
            <a:r>
              <a:rPr lang="en-US" sz="1800" dirty="0">
                <a:solidFill>
                  <a:srgbClr val="000000"/>
                </a:solidFill>
              </a:rPr>
              <a:t>“Economic Resource</a:t>
            </a:r>
            <a:r>
              <a:rPr lang="pl-PL" sz="1800" dirty="0">
                <a:solidFill>
                  <a:srgbClr val="000000"/>
                </a:solidFill>
              </a:rPr>
              <a:t>s</a:t>
            </a:r>
            <a:r>
              <a:rPr lang="en-GB" sz="1800" dirty="0">
                <a:solidFill>
                  <a:srgbClr val="000000"/>
                </a:solidFill>
              </a:rPr>
              <a:t>”</a:t>
            </a:r>
            <a:r>
              <a:rPr lang="pl-PL" sz="1800" dirty="0">
                <a:solidFill>
                  <a:srgbClr val="000000"/>
                </a:solidFill>
              </a:rPr>
              <a:t>:</a:t>
            </a:r>
            <a:r>
              <a:rPr lang="pl-PL" sz="1800" dirty="0">
                <a:solidFill>
                  <a:srgbClr val="D40511"/>
                </a:solidFill>
              </a:rPr>
              <a:t> </a:t>
            </a:r>
          </a:p>
          <a:p>
            <a:pPr algn="ctr">
              <a:lnSpc>
                <a:spcPct val="110000"/>
              </a:lnSpc>
            </a:pPr>
            <a:r>
              <a:rPr lang="en-US" sz="1800" i="1" dirty="0">
                <a:solidFill>
                  <a:srgbClr val="D40511"/>
                </a:solidFill>
              </a:rPr>
              <a:t>everything that is owned, held or controlled, directly or indirectly </a:t>
            </a:r>
            <a:br>
              <a:rPr lang="pl-PL" sz="1800" i="1" dirty="0">
                <a:solidFill>
                  <a:srgbClr val="D40511"/>
                </a:solidFill>
              </a:rPr>
            </a:br>
            <a:r>
              <a:rPr lang="en-US" sz="1800" i="1" dirty="0">
                <a:solidFill>
                  <a:srgbClr val="D40511"/>
                </a:solidFill>
              </a:rPr>
              <a:t>by the restricted entity</a:t>
            </a:r>
            <a:endParaRPr lang="en-US" sz="1800" b="0" i="1" dirty="0"/>
          </a:p>
        </p:txBody>
      </p:sp>
      <p:grpSp>
        <p:nvGrpSpPr>
          <p:cNvPr id="14" name="Grupa 13"/>
          <p:cNvGrpSpPr/>
          <p:nvPr/>
        </p:nvGrpSpPr>
        <p:grpSpPr>
          <a:xfrm>
            <a:off x="456174" y="834005"/>
            <a:ext cx="8145215" cy="2322160"/>
            <a:chOff x="335598" y="572757"/>
            <a:chExt cx="8145215" cy="2322160"/>
          </a:xfrm>
        </p:grpSpPr>
        <p:sp>
          <p:nvSpPr>
            <p:cNvPr id="8" name="Pagon 7"/>
            <p:cNvSpPr/>
            <p:nvPr/>
          </p:nvSpPr>
          <p:spPr>
            <a:xfrm rot="5400000">
              <a:off x="3247127" y="-2338769"/>
              <a:ext cx="2322160" cy="8145211"/>
            </a:xfrm>
            <a:prstGeom prst="chevron">
              <a:avLst/>
            </a:prstGeom>
            <a:scene3d>
              <a:camera prst="orthographicFront"/>
              <a:lightRig rig="threePt" dir="t">
                <a:rot lat="0" lon="0" rev="7500000"/>
              </a:lightRig>
            </a:scene3d>
            <a:sp3d prstMaterial="plastic">
              <a:bevelT w="127000" h="25400" prst="relaxedInset"/>
            </a:sp3d>
          </p:spPr>
          <p:style>
            <a:lnRef idx="0">
              <a:schemeClr val="accent2">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Prostokąt 10"/>
            <p:cNvSpPr/>
            <p:nvPr/>
          </p:nvSpPr>
          <p:spPr>
            <a:xfrm>
              <a:off x="1095272" y="766244"/>
              <a:ext cx="6609305" cy="572464"/>
            </a:xfrm>
            <a:prstGeom prst="rect">
              <a:avLst/>
            </a:prstGeom>
          </p:spPr>
          <p:txBody>
            <a:bodyPr wrap="square">
              <a:spAutoFit/>
            </a:bodyPr>
            <a:lstStyle/>
            <a:p>
              <a:pPr marL="0" lvl="1" algn="ctr" defTabSz="711200">
                <a:lnSpc>
                  <a:spcPct val="90000"/>
                </a:lnSpc>
                <a:spcBef>
                  <a:spcPct val="0"/>
                </a:spcBef>
                <a:spcAft>
                  <a:spcPct val="15000"/>
                </a:spcAft>
              </a:pPr>
              <a:r>
                <a:rPr lang="en-US" sz="1600" b="1" dirty="0">
                  <a:solidFill>
                    <a:srgbClr val="D40511"/>
                  </a:solidFill>
                  <a:ea typeface="MS PGothic" pitchFamily="34" charset="-128"/>
                </a:rPr>
                <a:t>UN Resolution 1373/2001</a:t>
              </a:r>
              <a:r>
                <a:rPr lang="pl-PL" sz="1600" b="1" dirty="0">
                  <a:solidFill>
                    <a:srgbClr val="D40511"/>
                  </a:solidFill>
                  <a:ea typeface="MS PGothic" pitchFamily="34" charset="-128"/>
                </a:rPr>
                <a:t> as </a:t>
              </a:r>
              <a:r>
                <a:rPr lang="en-GB" sz="1600" b="1" dirty="0">
                  <a:solidFill>
                    <a:srgbClr val="D40511"/>
                  </a:solidFill>
                  <a:ea typeface="MS PGothic" pitchFamily="34" charset="-128"/>
                </a:rPr>
                <a:t>a </a:t>
              </a:r>
              <a:r>
                <a:rPr lang="pl-PL" sz="1600" b="1" dirty="0">
                  <a:solidFill>
                    <a:srgbClr val="D40511"/>
                  </a:solidFill>
                  <a:ea typeface="MS PGothic" pitchFamily="34" charset="-128"/>
                </a:rPr>
                <a:t>r</a:t>
              </a:r>
              <a:r>
                <a:rPr lang="en-US" sz="1600" b="1" dirty="0">
                  <a:solidFill>
                    <a:srgbClr val="D40511"/>
                  </a:solidFill>
                  <a:ea typeface="MS PGothic" pitchFamily="34" charset="-128"/>
                </a:rPr>
                <a:t>eaction to the attack </a:t>
              </a:r>
              <a:endParaRPr lang="pl-PL" sz="1600" b="1" dirty="0">
                <a:solidFill>
                  <a:srgbClr val="D40511"/>
                </a:solidFill>
                <a:ea typeface="MS PGothic" pitchFamily="34" charset="-128"/>
              </a:endParaRPr>
            </a:p>
            <a:p>
              <a:pPr marL="0" lvl="1" algn="ctr" defTabSz="711200">
                <a:lnSpc>
                  <a:spcPct val="90000"/>
                </a:lnSpc>
                <a:spcBef>
                  <a:spcPct val="0"/>
                </a:spcBef>
                <a:spcAft>
                  <a:spcPct val="15000"/>
                </a:spcAft>
              </a:pPr>
              <a:r>
                <a:rPr lang="en-US" sz="1600" b="1" dirty="0">
                  <a:solidFill>
                    <a:srgbClr val="D40511"/>
                  </a:solidFill>
                  <a:ea typeface="MS PGothic" pitchFamily="34" charset="-128"/>
                </a:rPr>
                <a:t>on the WTC (</a:t>
              </a:r>
              <a:r>
                <a:rPr lang="pl-PL" sz="1600" b="1" dirty="0">
                  <a:solidFill>
                    <a:srgbClr val="D40511"/>
                  </a:solidFill>
                  <a:ea typeface="MS PGothic" pitchFamily="34" charset="-128"/>
                </a:rPr>
                <a:t>9/</a:t>
              </a:r>
              <a:r>
                <a:rPr lang="en-US" sz="1600" b="1" dirty="0">
                  <a:solidFill>
                    <a:srgbClr val="D40511"/>
                  </a:solidFill>
                  <a:ea typeface="MS PGothic" pitchFamily="34" charset="-128"/>
                </a:rPr>
                <a:t>11</a:t>
              </a:r>
              <a:r>
                <a:rPr lang="pl-PL" sz="1600" b="1" dirty="0">
                  <a:solidFill>
                    <a:srgbClr val="D40511"/>
                  </a:solidFill>
                  <a:ea typeface="MS PGothic" pitchFamily="34" charset="-128"/>
                </a:rPr>
                <a:t>.</a:t>
              </a:r>
              <a:r>
                <a:rPr lang="en-US" sz="1600" b="1" dirty="0">
                  <a:solidFill>
                    <a:srgbClr val="D40511"/>
                  </a:solidFill>
                  <a:ea typeface="MS PGothic" pitchFamily="34" charset="-128"/>
                </a:rPr>
                <a:t>2001)</a:t>
              </a:r>
              <a:r>
                <a:rPr lang="pl-PL" sz="1600" b="1" dirty="0">
                  <a:solidFill>
                    <a:srgbClr val="D40511"/>
                  </a:solidFill>
                  <a:ea typeface="MS PGothic" pitchFamily="34" charset="-128"/>
                </a:rPr>
                <a:t> </a:t>
              </a:r>
              <a:endParaRPr lang="en-US" sz="1600" b="1" dirty="0">
                <a:solidFill>
                  <a:srgbClr val="D40511"/>
                </a:solidFill>
              </a:endParaRPr>
            </a:p>
          </p:txBody>
        </p:sp>
        <p:sp>
          <p:nvSpPr>
            <p:cNvPr id="12" name="Prostokąt 11"/>
            <p:cNvSpPr/>
            <p:nvPr/>
          </p:nvSpPr>
          <p:spPr>
            <a:xfrm>
              <a:off x="335598" y="1352011"/>
              <a:ext cx="3392337" cy="738664"/>
            </a:xfrm>
            <a:prstGeom prst="rect">
              <a:avLst/>
            </a:prstGeom>
          </p:spPr>
          <p:txBody>
            <a:bodyPr wrap="square">
              <a:spAutoFit/>
            </a:bodyPr>
            <a:lstStyle/>
            <a:p>
              <a:pPr algn="ctr"/>
              <a:r>
                <a:rPr lang="en-US" sz="1400" dirty="0">
                  <a:solidFill>
                    <a:schemeClr val="bg1"/>
                  </a:solidFill>
                  <a:ea typeface="MS PGothic" pitchFamily="34" charset="-128"/>
                </a:rPr>
                <a:t>forbids any form of financing </a:t>
              </a:r>
              <a:br>
                <a:rPr lang="pl-PL" sz="1400" dirty="0">
                  <a:solidFill>
                    <a:schemeClr val="bg1"/>
                  </a:solidFill>
                  <a:ea typeface="MS PGothic" pitchFamily="34" charset="-128"/>
                </a:rPr>
              </a:br>
              <a:r>
                <a:rPr lang="en-US" sz="1400" dirty="0">
                  <a:solidFill>
                    <a:schemeClr val="bg1"/>
                  </a:solidFill>
                  <a:ea typeface="MS PGothic" pitchFamily="34" charset="-128"/>
                </a:rPr>
                <a:t>or economical resource to entities on terror lists</a:t>
              </a:r>
              <a:endParaRPr lang="pl-PL" sz="1400" dirty="0">
                <a:solidFill>
                  <a:schemeClr val="bg1"/>
                </a:solidFill>
              </a:endParaRPr>
            </a:p>
          </p:txBody>
        </p:sp>
        <p:sp>
          <p:nvSpPr>
            <p:cNvPr id="13" name="Prostokąt 12"/>
            <p:cNvSpPr/>
            <p:nvPr/>
          </p:nvSpPr>
          <p:spPr>
            <a:xfrm>
              <a:off x="4693840" y="1352011"/>
              <a:ext cx="3786973" cy="738664"/>
            </a:xfrm>
            <a:prstGeom prst="rect">
              <a:avLst/>
            </a:prstGeom>
          </p:spPr>
          <p:txBody>
            <a:bodyPr wrap="square">
              <a:spAutoFit/>
            </a:bodyPr>
            <a:lstStyle/>
            <a:p>
              <a:pPr algn="ctr"/>
              <a:r>
                <a:rPr lang="en-US" sz="1400" dirty="0">
                  <a:solidFill>
                    <a:schemeClr val="bg1"/>
                  </a:solidFill>
                  <a:ea typeface="MS PGothic" pitchFamily="34" charset="-128"/>
                </a:rPr>
                <a:t>converted into EU Legislation </a:t>
              </a:r>
              <a:endParaRPr lang="pl-PL" sz="1400" dirty="0">
                <a:solidFill>
                  <a:schemeClr val="bg1"/>
                </a:solidFill>
                <a:ea typeface="MS PGothic" pitchFamily="34" charset="-128"/>
              </a:endParaRPr>
            </a:p>
            <a:p>
              <a:pPr algn="ctr"/>
              <a:r>
                <a:rPr lang="pl-PL" sz="1400" dirty="0">
                  <a:solidFill>
                    <a:schemeClr val="bg1"/>
                  </a:solidFill>
                  <a:ea typeface="MS PGothic" pitchFamily="34" charset="-128"/>
                </a:rPr>
                <a:t>as </a:t>
              </a:r>
              <a:r>
                <a:rPr lang="pl-PL" sz="1400" dirty="0" err="1">
                  <a:solidFill>
                    <a:schemeClr val="bg1"/>
                  </a:solidFill>
                  <a:ea typeface="MS PGothic" pitchFamily="34" charset="-128"/>
                </a:rPr>
                <a:t>Council</a:t>
              </a:r>
              <a:r>
                <a:rPr lang="pl-PL" sz="1400" dirty="0">
                  <a:solidFill>
                    <a:schemeClr val="bg1"/>
                  </a:solidFill>
                  <a:ea typeface="MS PGothic" pitchFamily="34" charset="-128"/>
                </a:rPr>
                <a:t> </a:t>
              </a:r>
              <a:r>
                <a:rPr lang="pl-PL" sz="1400" dirty="0" err="1">
                  <a:solidFill>
                    <a:schemeClr val="bg1"/>
                  </a:solidFill>
                  <a:ea typeface="MS PGothic" pitchFamily="34" charset="-128"/>
                </a:rPr>
                <a:t>Regulations</a:t>
              </a:r>
              <a:r>
                <a:rPr lang="en-US" sz="1400" dirty="0">
                  <a:solidFill>
                    <a:schemeClr val="bg1"/>
                  </a:solidFill>
                  <a:ea typeface="MS PGothic" pitchFamily="34" charset="-128"/>
                </a:rPr>
                <a:t> </a:t>
              </a:r>
              <a:endParaRPr lang="pl-PL" sz="1400" dirty="0">
                <a:solidFill>
                  <a:schemeClr val="bg1"/>
                </a:solidFill>
                <a:ea typeface="MS PGothic" pitchFamily="34" charset="-128"/>
              </a:endParaRPr>
            </a:p>
            <a:p>
              <a:pPr algn="ctr"/>
              <a:r>
                <a:rPr lang="en-US" sz="1400" dirty="0">
                  <a:solidFill>
                    <a:schemeClr val="bg1"/>
                  </a:solidFill>
                  <a:ea typeface="MS PGothic" pitchFamily="34" charset="-128"/>
                </a:rPr>
                <a:t>2580/2001, 881/2002 &amp; </a:t>
              </a:r>
              <a:r>
                <a:rPr lang="de-DE" sz="1400" dirty="0">
                  <a:solidFill>
                    <a:schemeClr val="bg1"/>
                  </a:solidFill>
                  <a:ea typeface="MS PGothic" pitchFamily="34" charset="-128"/>
                </a:rPr>
                <a:t>753/2011</a:t>
              </a:r>
              <a:endParaRPr lang="pl-PL" sz="1400" dirty="0">
                <a:solidFill>
                  <a:schemeClr val="bg1"/>
                </a:solidFill>
                <a:ea typeface="MS PGothic" pitchFamily="34" charset="-128"/>
              </a:endParaRPr>
            </a:p>
          </p:txBody>
        </p:sp>
      </p:grpSp>
    </p:spTree>
    <p:extLst>
      <p:ext uri="{BB962C8B-B14F-4D97-AF65-F5344CB8AC3E}">
        <p14:creationId xmlns:p14="http://schemas.microsoft.com/office/powerpoint/2010/main" val="2715634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8000" y="351000"/>
            <a:ext cx="8208000" cy="388379"/>
          </a:xfrm>
        </p:spPr>
        <p:txBody>
          <a:bodyPr/>
          <a:lstStyle/>
          <a:p>
            <a:r>
              <a:rPr lang="de-DE" dirty="0"/>
              <a:t>Legal background</a:t>
            </a:r>
            <a:endParaRPr lang="en-US" dirty="0">
              <a:solidFill>
                <a:srgbClr val="D40511"/>
              </a:solidFill>
            </a:endParaRPr>
          </a:p>
        </p:txBody>
      </p:sp>
      <p:sp>
        <p:nvSpPr>
          <p:cNvPr id="5" name="Prostokąt 4"/>
          <p:cNvSpPr/>
          <p:nvPr/>
        </p:nvSpPr>
        <p:spPr>
          <a:xfrm>
            <a:off x="195292" y="813245"/>
            <a:ext cx="8712968" cy="3554819"/>
          </a:xfrm>
          <a:prstGeom prst="rect">
            <a:avLst/>
          </a:prstGeom>
        </p:spPr>
        <p:txBody>
          <a:bodyPr wrap="square">
            <a:spAutoFit/>
          </a:bodyPr>
          <a:lstStyle/>
          <a:p>
            <a:r>
              <a:rPr lang="en-US" sz="1500" b="1" dirty="0"/>
              <a:t>Council Regulation (EC) No 2580/2001 of 27 December 2001 on specific restrictive measures directed against certain persons and entities with a view to combating terrorism</a:t>
            </a:r>
            <a:endParaRPr lang="pl-PL" sz="1500" b="1" dirty="0"/>
          </a:p>
          <a:p>
            <a:endParaRPr lang="pl-PL" sz="1500" b="1" dirty="0"/>
          </a:p>
          <a:p>
            <a:pPr fontAlgn="base"/>
            <a:r>
              <a:rPr lang="en-US" sz="1500" dirty="0"/>
              <a:t>Article 1</a:t>
            </a:r>
            <a:r>
              <a:rPr lang="pl-PL" sz="1500" dirty="0"/>
              <a:t>. </a:t>
            </a:r>
            <a:r>
              <a:rPr lang="en-US" sz="1500" dirty="0"/>
              <a:t>For the purpose of this Regulation, the following definitions shall apply:</a:t>
            </a:r>
            <a:endParaRPr lang="pl-PL" sz="1500" dirty="0"/>
          </a:p>
          <a:p>
            <a:pPr fontAlgn="base"/>
            <a:endParaRPr lang="en-US" sz="1500" dirty="0"/>
          </a:p>
          <a:p>
            <a:pPr fontAlgn="base"/>
            <a:r>
              <a:rPr lang="en-US" sz="1500" dirty="0"/>
              <a:t>1. "</a:t>
            </a:r>
            <a:r>
              <a:rPr lang="en-US" sz="1500" b="1" dirty="0">
                <a:solidFill>
                  <a:srgbClr val="D40511"/>
                </a:solidFill>
              </a:rPr>
              <a:t>Funds, other financial assets and economic resources</a:t>
            </a:r>
            <a:r>
              <a:rPr lang="en-US" sz="1500" dirty="0"/>
              <a:t>" means </a:t>
            </a:r>
            <a:r>
              <a:rPr lang="en-US" sz="1500" u="sng" dirty="0"/>
              <a:t>assets of every kind, whether tangible or intangible, movable or immovable, however acquired</a:t>
            </a:r>
            <a:r>
              <a:rPr lang="en-US" sz="1500" dirty="0"/>
              <a:t>, </a:t>
            </a:r>
            <a:r>
              <a:rPr lang="en-US" sz="1500" b="1" i="1" u="sng" dirty="0">
                <a:solidFill>
                  <a:srgbClr val="D40511"/>
                </a:solidFill>
              </a:rPr>
              <a:t>and</a:t>
            </a:r>
            <a:r>
              <a:rPr lang="en-US" sz="1500" dirty="0"/>
              <a:t> </a:t>
            </a:r>
            <a:r>
              <a:rPr lang="en-US" sz="1500" u="sng" dirty="0"/>
              <a:t>legal documents or instruments in any form</a:t>
            </a:r>
            <a:r>
              <a:rPr lang="en-US" sz="1500" dirty="0"/>
              <a:t>, including electronic or digital, evidencing title to, or interest in, such assets, including, but not limited to, bank credits, travellers' cheques, bank cheques, money orders, shares, securities, bonds, drafts and letters of credit.</a:t>
            </a:r>
            <a:endParaRPr lang="pl-PL" sz="1500" dirty="0"/>
          </a:p>
          <a:p>
            <a:pPr fontAlgn="base"/>
            <a:endParaRPr lang="en-US" sz="1500" dirty="0"/>
          </a:p>
          <a:p>
            <a:pPr fontAlgn="base"/>
            <a:r>
              <a:rPr lang="en-US" sz="1500" dirty="0"/>
              <a:t>2. "</a:t>
            </a:r>
            <a:r>
              <a:rPr lang="en-US" sz="1500" b="1" dirty="0">
                <a:solidFill>
                  <a:srgbClr val="D40511"/>
                </a:solidFill>
              </a:rPr>
              <a:t>Freezing of funds, other financial assets and economic resources</a:t>
            </a:r>
            <a:r>
              <a:rPr lang="en-US" sz="1500" dirty="0"/>
              <a:t>" means the </a:t>
            </a:r>
            <a:r>
              <a:rPr lang="en-US" sz="1500" u="sng" dirty="0"/>
              <a:t>prevention of any move, transfer, alteration, use of or dealing with funds in any way that would result in any change in their volume, amount, location, ownership, possession, character, destination or other change that would enable the funds to be used</a:t>
            </a:r>
            <a:r>
              <a:rPr lang="en-US" sz="1500" dirty="0"/>
              <a:t>, including portfolio management.</a:t>
            </a:r>
          </a:p>
        </p:txBody>
      </p:sp>
    </p:spTree>
    <p:extLst>
      <p:ext uri="{BB962C8B-B14F-4D97-AF65-F5344CB8AC3E}">
        <p14:creationId xmlns:p14="http://schemas.microsoft.com/office/powerpoint/2010/main" val="1273453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Consequences of non-compliance </a:t>
            </a:r>
            <a:br>
              <a:rPr lang="en-US" dirty="0"/>
            </a:br>
            <a:r>
              <a:rPr lang="en-US" sz="1800" dirty="0"/>
              <a:t>Consequences for </a:t>
            </a:r>
            <a:r>
              <a:rPr lang="en-US" sz="1800" b="1" dirty="0"/>
              <a:t>both</a:t>
            </a:r>
            <a:r>
              <a:rPr lang="en-US" sz="1800" dirty="0"/>
              <a:t> DHL and its customers</a:t>
            </a:r>
            <a:endParaRPr lang="en-US" sz="1800" dirty="0">
              <a:solidFill>
                <a:srgbClr val="D40511"/>
              </a:solidFill>
            </a:endParaRPr>
          </a:p>
        </p:txBody>
      </p:sp>
      <p:graphicFrame>
        <p:nvGraphicFramePr>
          <p:cNvPr id="4" name="Diagram 3"/>
          <p:cNvGraphicFramePr/>
          <p:nvPr>
            <p:extLst>
              <p:ext uri="{D42A27DB-BD31-4B8C-83A1-F6EECF244321}">
                <p14:modId xmlns:p14="http://schemas.microsoft.com/office/powerpoint/2010/main" val="901539435"/>
              </p:ext>
            </p:extLst>
          </p:nvPr>
        </p:nvGraphicFramePr>
        <p:xfrm>
          <a:off x="468000" y="1047750"/>
          <a:ext cx="8447400" cy="332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4971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8H7mnEzVN0i5uwEmadSa0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HL_PPT_Template_4to3">
  <a:themeElements>
    <a:clrScheme name="DPDHL_colou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FFCC00"/>
      </a:hlink>
      <a:folHlink>
        <a:srgbClr val="D40511"/>
      </a:folHlink>
    </a:clrScheme>
    <a:fontScheme name="dreck 2">
      <a:majorFont>
        <a:latin typeface="Arial"/>
        <a:ea typeface=""/>
        <a:cs typeface=""/>
      </a:majorFont>
      <a:minorFont>
        <a:latin typeface="Arial"/>
        <a:ea typeface=""/>
        <a:cs typeface=""/>
      </a:minorFont>
    </a:fontScheme>
    <a:fmtScheme name="Larissa Klassisch 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accent1"/>
          </a:solidFill>
          <a:prstDash val="solid"/>
          <a:round/>
          <a:headEnd type="none" w="med" len="med"/>
          <a:tailEnd type="none" w="med" len="med"/>
        </a:ln>
        <a:effectLst/>
      </a:spPr>
      <a:bodyPr vert="horz" wrap="none" lIns="144000" tIns="144000" rIns="144000" bIns="144000" numCol="1" anchor="ctr"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accent1"/>
          </a:solidFill>
          <a:prstDash val="solid"/>
          <a:round/>
          <a:headEnd type="none" w="med" len="med"/>
          <a:tailEnd type="none" w="med" len="med"/>
        </a:ln>
        <a:effectLst/>
      </a:spPr>
      <a:bodyPr vert="horz" wrap="none" lIns="144000" tIns="144000" rIns="144000" bIns="144000" numCol="1" anchor="ctr" anchorCtr="0" compatLnSpc="1">
        <a:prstTxWarp prst="textNoShape">
          <a:avLst/>
        </a:prstTxWarp>
      </a:bodyPr>
      <a:lstStyle>
        <a:defPPr marL="0" marR="0" indent="0" algn="l" defTabSz="995363" rtl="0" eaLnBrk="0" fontAlgn="base" latinLnBrk="0" hangingPunct="0">
          <a:lnSpc>
            <a:spcPct val="100000"/>
          </a:lnSpc>
          <a:spcBef>
            <a:spcPct val="0"/>
          </a:spcBef>
          <a:spcAft>
            <a:spcPct val="0"/>
          </a:spcAft>
          <a:buClrTx/>
          <a:buSzTx/>
          <a:buFontTx/>
          <a:buNone/>
          <a:tabLst/>
          <a:defRPr kumimoji="0" lang="de-DE" sz="1400" b="0" i="0" u="none" strike="noStrike" cap="none" normalizeH="0" baseline="0" smtClean="0">
            <a:ln>
              <a:noFill/>
            </a:ln>
            <a:solidFill>
              <a:schemeClr val="tx1"/>
            </a:solidFill>
            <a:effectLst/>
            <a:latin typeface="Arial" charset="0"/>
          </a:defRPr>
        </a:defPPr>
      </a:lstStyle>
    </a:lnDef>
  </a:objectDefaults>
  <a:extraClrSchemeLst>
    <a:extraClrScheme>
      <a:clrScheme name="DPDHL_colour_scheme">
        <a:dk1>
          <a:srgbClr val="000000"/>
        </a:dk1>
        <a:lt1>
          <a:srgbClr val="FFFFFF"/>
        </a:lt1>
        <a:dk2>
          <a:srgbClr val="B2B2B2"/>
        </a:dk2>
        <a:lt2>
          <a:srgbClr val="DADADA"/>
        </a:lt2>
        <a:accent1>
          <a:srgbClr val="969696"/>
        </a:accent1>
        <a:accent2>
          <a:srgbClr val="696969"/>
        </a:accent2>
        <a:accent3>
          <a:srgbClr val="FFCC00"/>
        </a:accent3>
        <a:accent4>
          <a:srgbClr val="D40511"/>
        </a:accent4>
        <a:accent5>
          <a:srgbClr val="EAEAEA"/>
        </a:accent5>
        <a:accent6>
          <a:srgbClr val="F8F8F8"/>
        </a:accent6>
        <a:hlink>
          <a:srgbClr val="FFCC00"/>
        </a:hlink>
        <a:folHlink>
          <a:srgbClr val="D40511"/>
        </a:folHlink>
      </a:clrScheme>
      <a:clrMap bg1="lt1" tx1="dk1" bg2="lt2" tx2="dk2" accent1="accent1" accent2="accent2" accent3="accent3" accent4="accent4" accent5="accent5" accent6="accent6" hlink="hlink" folHlink="folHlink"/>
    </a:extraClrScheme>
  </a:extraClrSchemeLst>
  <a:custClrLst>
    <a:custClr name="Postyellow 100%">
      <a:srgbClr val="FFCC00"/>
    </a:custClr>
    <a:custClr name="70% Postyellow">
      <a:srgbClr val="FFDB4C"/>
    </a:custClr>
    <a:custClr name="45% Postyellow">
      <a:srgbClr val="FFE88C"/>
    </a:custClr>
    <a:custClr name="20% Postyellow">
      <a:srgbClr val="FFF5CC"/>
    </a:custClr>
    <a:custClr name="Chart grey yellow 1">
      <a:srgbClr val="5C5D59"/>
    </a:custClr>
    <a:custClr name="Chart grey yellow 2">
      <a:srgbClr val="7F7F7B"/>
    </a:custClr>
    <a:custClr name="Chart grey yellow 3">
      <a:srgbClr val="9B9C96"/>
    </a:custClr>
    <a:custClr name="Chart grey yellow 4">
      <a:srgbClr val="BBBBB3"/>
    </a:custClr>
    <a:custClr name="Chart grey yellow 5">
      <a:srgbClr val="DDDDD7"/>
    </a:custClr>
    <a:custClr name="Chart grey yellow 6">
      <a:srgbClr val="EDEDE7"/>
    </a:custClr>
    <a:custClr name="DHL Red">
      <a:srgbClr val="D40511"/>
    </a:custClr>
    <a:custClr name="None">
      <a:srgbClr val="FFFFFF"/>
    </a:custClr>
    <a:custClr name="None">
      <a:srgbClr val="FFFFFF"/>
    </a:custClr>
    <a:custClr name="None">
      <a:srgbClr val="FFFFFF"/>
    </a:custClr>
    <a:custClr name="Grey tone red 1">
      <a:srgbClr val="666362"/>
    </a:custClr>
    <a:custClr name="Grey tone red 2">
      <a:srgbClr val="827C7A"/>
    </a:custClr>
    <a:custClr name="Grey tone red 3">
      <a:srgbClr val="9F9997"/>
    </a:custClr>
    <a:custClr name="Grey tone red 4">
      <a:srgbClr val="BAB2B0"/>
    </a:custClr>
    <a:custClr name="Grey tone red 5">
      <a:srgbClr val="D6D0CE"/>
    </a:custClr>
    <a:custClr name="Grey tone red 6">
      <a:srgbClr val="EBE4E1"/>
    </a:custClr>
    <a:custClr name="Black">
      <a:srgbClr val="000000"/>
    </a:custClr>
    <a:custClr name="60% Black">
      <a:srgbClr val="666666"/>
    </a:custClr>
    <a:custClr name="40% Black">
      <a:srgbClr val="999999"/>
    </a:custClr>
    <a:custClr name="25% Black">
      <a:srgbClr val="BFBFBF"/>
    </a:custClr>
    <a:custClr name="8% Black">
      <a:srgbClr val="E4E4E4"/>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None">
      <a:srgbClr val="FFFFFF"/>
    </a:custClr>
    <a:custClr name="Grey tone cyan 1">
      <a:srgbClr val="545D62"/>
    </a:custClr>
    <a:custClr name="Grey tone cyan 2">
      <a:srgbClr val="747F86"/>
    </a:custClr>
    <a:custClr name="Grey tone cyan 3">
      <a:srgbClr val="97A1A7"/>
    </a:custClr>
    <a:custClr name="Grey tone cyan 4">
      <a:srgbClr val="A6B0B6"/>
    </a:custClr>
    <a:custClr name="Grey tone cyan 5">
      <a:srgbClr val="B5BFC5"/>
    </a:custClr>
    <a:custClr name="Grey tone cyan 6">
      <a:srgbClr val="C8CED2"/>
    </a:custClr>
  </a:custClr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DHL_PPT_Template_4to3</Template>
  <TotalTime>3882</TotalTime>
  <Words>1356</Words>
  <Application>Microsoft Office PowerPoint</Application>
  <PresentationFormat>On-screen Show (16:9)</PresentationFormat>
  <Paragraphs>111</Paragraphs>
  <Slides>18</Slides>
  <Notes>0</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2</vt:i4>
      </vt:variant>
      <vt:variant>
        <vt:lpstr>Slide Titles</vt:lpstr>
      </vt:variant>
      <vt:variant>
        <vt:i4>18</vt:i4>
      </vt:variant>
    </vt:vector>
  </HeadingPairs>
  <TitlesOfParts>
    <vt:vector size="29" baseType="lpstr">
      <vt:lpstr>MS PGothic</vt:lpstr>
      <vt:lpstr>Arial</vt:lpstr>
      <vt:lpstr>Calibri</vt:lpstr>
      <vt:lpstr>Symbol</vt:lpstr>
      <vt:lpstr>Times New Roman</vt:lpstr>
      <vt:lpstr>Wingdings</vt:lpstr>
      <vt:lpstr>DHL_PPT_Template_4to3</vt:lpstr>
      <vt:lpstr>1_Custom Design</vt:lpstr>
      <vt:lpstr>Custom Design</vt:lpstr>
      <vt:lpstr>think-cell Folie</vt:lpstr>
      <vt:lpstr>think-cell Slide</vt:lpstr>
      <vt:lpstr>Denied parties screening</vt:lpstr>
      <vt:lpstr>DHL Express global regulatory vision</vt:lpstr>
      <vt:lpstr>Focus on compliance</vt:lpstr>
      <vt:lpstr>What is a Denied Party?</vt:lpstr>
      <vt:lpstr>What are sanctions and embargos?</vt:lpstr>
      <vt:lpstr>Sanctions lists</vt:lpstr>
      <vt:lpstr>Legal background</vt:lpstr>
      <vt:lpstr>Legal background</vt:lpstr>
      <vt:lpstr>Consequences of non-compliance  Consequences for both DHL and its customers</vt:lpstr>
      <vt:lpstr>Consequences of non-compliance</vt:lpstr>
      <vt:lpstr>Consequences of non-compliance</vt:lpstr>
      <vt:lpstr>Denied Parties screening</vt:lpstr>
      <vt:lpstr>Denied Parties screening process</vt:lpstr>
      <vt:lpstr>The need for full names and addresses</vt:lpstr>
      <vt:lpstr>The need for full sender (consignor) details</vt:lpstr>
      <vt:lpstr>The need for full receiver (consignee) details</vt:lpstr>
      <vt:lpstr>Example Waybills</vt:lpstr>
      <vt:lpstr>PowerPoint Presentation</vt:lpstr>
    </vt:vector>
  </TitlesOfParts>
  <Company>DHL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ONE OR TWO LINES</dc:title>
  <dc:creator>Franz Haase</dc:creator>
  <cp:keywords>4 to 9</cp:keywords>
  <cp:lastModifiedBy>Shirin Khan</cp:lastModifiedBy>
  <cp:revision>227</cp:revision>
  <dcterms:created xsi:type="dcterms:W3CDTF">2014-05-28T15:24:15Z</dcterms:created>
  <dcterms:modified xsi:type="dcterms:W3CDTF">2017-10-19T09:16:15Z</dcterms:modified>
  <cp:category>presentation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fzeichnungsdatum">
    <vt:lpwstr>June 2013</vt:lpwstr>
  </property>
  <property fmtid="{D5CDD505-2E9C-101B-9397-08002B2CF9AE}" pid="3" name="Dokumentnummer">
    <vt:lpwstr>1.0</vt:lpwstr>
  </property>
  <property fmtid="{D5CDD505-2E9C-101B-9397-08002B2CF9AE}" pid="4" name="Office">
    <vt:lpwstr>2007/2010</vt:lpwstr>
  </property>
</Properties>
</file>